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306" r:id="rId3"/>
    <p:sldId id="300" r:id="rId4"/>
    <p:sldId id="280" r:id="rId5"/>
    <p:sldId id="775" r:id="rId6"/>
    <p:sldId id="795" r:id="rId7"/>
    <p:sldId id="810" r:id="rId8"/>
    <p:sldId id="807" r:id="rId9"/>
    <p:sldId id="806" r:id="rId10"/>
    <p:sldId id="808" r:id="rId11"/>
    <p:sldId id="812" r:id="rId12"/>
    <p:sldId id="811" r:id="rId13"/>
    <p:sldId id="813" r:id="rId14"/>
    <p:sldId id="741" r:id="rId15"/>
    <p:sldId id="772" r:id="rId16"/>
    <p:sldId id="814" r:id="rId17"/>
    <p:sldId id="816" r:id="rId18"/>
    <p:sldId id="815" r:id="rId19"/>
    <p:sldId id="817" r:id="rId20"/>
    <p:sldId id="819" r:id="rId21"/>
    <p:sldId id="821" r:id="rId22"/>
    <p:sldId id="822" r:id="rId23"/>
    <p:sldId id="823" r:id="rId24"/>
    <p:sldId id="824" r:id="rId25"/>
    <p:sldId id="825" r:id="rId26"/>
    <p:sldId id="832" r:id="rId27"/>
    <p:sldId id="833" r:id="rId28"/>
    <p:sldId id="834" r:id="rId29"/>
    <p:sldId id="826" r:id="rId30"/>
    <p:sldId id="827" r:id="rId31"/>
    <p:sldId id="828" r:id="rId32"/>
    <p:sldId id="829" r:id="rId33"/>
    <p:sldId id="830" r:id="rId34"/>
    <p:sldId id="831" r:id="rId35"/>
    <p:sldId id="836" r:id="rId36"/>
    <p:sldId id="837" r:id="rId37"/>
    <p:sldId id="839" r:id="rId38"/>
    <p:sldId id="840" r:id="rId39"/>
    <p:sldId id="538" r:id="rId40"/>
    <p:sldId id="805" r:id="rId41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53" y="7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1BB8CE-1FBD-423E-A639-720AE858BEA2}" type="datetimeFigureOut">
              <a:rPr lang="en-GB" smtClean="0"/>
              <a:t>25/03/2024</a:t>
            </a:fld>
            <a:endParaRPr lang="en-GB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B64000-E09D-431B-8B28-44DF8540A6D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3071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70404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437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0301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2783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8911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21862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9743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0180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9686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19435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508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0663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13408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6854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7551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33120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5181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11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720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9896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991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632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0790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64000-E09D-431B-8B28-44DF8540A6DA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215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9BCA56-E5BD-4442-3E31-F37744F50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D2F13BE-481A-C3EF-5740-2608BDD4E8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7E3D182-9525-602C-D787-1ABD1F589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6AED7-94E9-4B11-82C2-99FC6B161FBC}" type="datetimeFigureOut">
              <a:rPr lang="en-GB" smtClean="0"/>
              <a:t>25/03/2024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65D15A9-8042-1971-7E5D-42E926ECF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1925845-547F-2564-9DE2-BEFADCB9E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6089D-90A1-4BC6-A9FB-C6644F08AAD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9142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40E256-DCB4-7C9F-E88C-D0F34CD46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5F636C42-0FBF-D4A9-F9F2-F2C9B1E4DE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5DF1B14-C5CF-321C-AE27-F0F30C95E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6AED7-94E9-4B11-82C2-99FC6B161FBC}" type="datetimeFigureOut">
              <a:rPr lang="en-GB" smtClean="0"/>
              <a:t>25/03/2024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CFA5B82-4E23-8A48-AFDB-3EA92453A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1EE6A4C-B071-4AFF-BF8B-6A267636F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6089D-90A1-4BC6-A9FB-C6644F08AAD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122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F4F80D8-315C-0545-B95C-4EE475FBB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02024AEA-2D7D-7FAC-860B-53DFDFFDC5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73805A4-5A53-BECA-60A3-EB3D8929C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6AED7-94E9-4B11-82C2-99FC6B161FBC}" type="datetimeFigureOut">
              <a:rPr lang="en-GB" smtClean="0"/>
              <a:t>25/03/2024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9D2C37A-8805-C717-0041-A4D2256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0C8A22C-86F1-518F-975A-5CE924B2E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6089D-90A1-4BC6-A9FB-C6644F08AAD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356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211E6B-B981-6FEE-58F4-C987631B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DF3B692-8845-7C29-4D41-9513A49F1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C6BA164-7D6E-3994-6F29-9E2AAC3DD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6AED7-94E9-4B11-82C2-99FC6B161FBC}" type="datetimeFigureOut">
              <a:rPr lang="en-GB" smtClean="0"/>
              <a:t>25/03/2024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A733E5D-4BC5-DABB-CD36-4B84500DD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F987ED8-6490-5E2D-B05E-9DD7CBF06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6089D-90A1-4BC6-A9FB-C6644F08AAD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923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D2D72A-27E0-99B8-6AE1-DAE38C1CC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C6D1122-49AA-DC26-8362-1FEE339429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D3800CD-F99E-1005-179A-7737C971C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6AED7-94E9-4B11-82C2-99FC6B161FBC}" type="datetimeFigureOut">
              <a:rPr lang="en-GB" smtClean="0"/>
              <a:t>25/03/2024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295132D-F4E1-95F9-065F-A2C90B2B7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CD8EC45-E85F-915E-E496-3430C2A78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6089D-90A1-4BC6-A9FB-C6644F08AAD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1434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CF3E1C-CED8-E230-B15B-9F28A9B7F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96F8048-5505-3E3C-221E-EE22F92433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CFB291C5-F3B0-87B2-8905-4D7937A3D1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E55FEAA0-A58F-F418-B029-9BAB786CD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6AED7-94E9-4B11-82C2-99FC6B161FBC}" type="datetimeFigureOut">
              <a:rPr lang="en-GB" smtClean="0"/>
              <a:t>25/03/2024</a:t>
            </a:fld>
            <a:endParaRPr lang="en-GB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9E70D2C0-344C-3C01-55CD-BE41721D0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13FB6CD5-EBA3-12C5-7403-2D89DF548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6089D-90A1-4BC6-A9FB-C6644F08AAD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788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8CC66A-EE98-7A1D-4F5F-06088DABC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86C20916-0469-F4FA-3D2F-82A5838395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2790FCCD-22C8-EDB9-67D4-7A719CCA34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777E5FAD-C596-34A4-EC37-09036CD0CD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1A6CB16B-EEC5-3D60-C6AB-F0DCFAC286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6E1F8581-3300-A37F-B368-313DEA858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6AED7-94E9-4B11-82C2-99FC6B161FBC}" type="datetimeFigureOut">
              <a:rPr lang="en-GB" smtClean="0"/>
              <a:t>25/03/2024</a:t>
            </a:fld>
            <a:endParaRPr lang="en-GB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B1204A27-B3D1-5ABC-F96F-EDADFC323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BDDBF9AD-38FD-9552-F4C3-2867B58D3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6089D-90A1-4BC6-A9FB-C6644F08AAD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1158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B3F384-9FBD-9D00-C5CC-03085D6F3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E6BA2BA5-0484-089E-4748-3F460FF49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6AED7-94E9-4B11-82C2-99FC6B161FBC}" type="datetimeFigureOut">
              <a:rPr lang="en-GB" smtClean="0"/>
              <a:t>25/03/2024</a:t>
            </a:fld>
            <a:endParaRPr lang="en-GB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945E3C9-D282-7BEC-A646-AFD2DCC28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C1F4C1E-ED7E-90A8-5F0A-8F09E8ADB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6089D-90A1-4BC6-A9FB-C6644F08AAD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0218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CD6E10C2-6361-B277-D1CD-FC6868DA4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6AED7-94E9-4B11-82C2-99FC6B161FBC}" type="datetimeFigureOut">
              <a:rPr lang="en-GB" smtClean="0"/>
              <a:t>25/03/2024</a:t>
            </a:fld>
            <a:endParaRPr lang="en-GB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B47CF82C-1160-C0E7-CFDA-2AB9FBF40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D59572E-A585-C164-4296-B7D6888A7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6089D-90A1-4BC6-A9FB-C6644F08AAD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6281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C39607-9B4F-2CE9-A8E3-E9F1356D1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70AF9ED-60D0-B581-D9AE-4BDD08734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4EB574B7-04C0-25B2-DA45-9516507D4A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F03FF4E3-D438-2FE3-199C-87E790A89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6AED7-94E9-4B11-82C2-99FC6B161FBC}" type="datetimeFigureOut">
              <a:rPr lang="en-GB" smtClean="0"/>
              <a:t>25/03/2024</a:t>
            </a:fld>
            <a:endParaRPr lang="en-GB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8C638A44-95AF-C50C-566D-364A2711D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871D28E7-55C3-2791-AB1C-0F2F911E1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6089D-90A1-4BC6-A9FB-C6644F08AAD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0836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146DF5-6638-84F5-A6F5-0FA219DF9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3F17F80C-6374-0E85-5460-8A696389D0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FD0A7965-D051-9A17-BD23-8167630AFC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CB7CC16-091A-07C3-F70F-CCA1AEA60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6AED7-94E9-4B11-82C2-99FC6B161FBC}" type="datetimeFigureOut">
              <a:rPr lang="en-GB" smtClean="0"/>
              <a:t>25/03/2024</a:t>
            </a:fld>
            <a:endParaRPr lang="en-GB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FECC6D3E-CEEB-A872-02D0-C1C4021F7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365A9A01-8CB5-8C15-A47F-9BDC15CAA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6089D-90A1-4BC6-A9FB-C6644F08AAD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5275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DA0951BA-67CD-C658-51F7-92C4D7DAB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8737E7F0-EB4D-315E-846A-08DA2E36D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2276D71-7CC7-901C-2C0B-7B9F998441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A6AED7-94E9-4B11-82C2-99FC6B161FBC}" type="datetimeFigureOut">
              <a:rPr lang="en-GB" smtClean="0"/>
              <a:t>25/03/2024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E5BF74C-2C13-A1E3-1E39-166E10C029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2B0F5CC-C2B2-6096-C8F0-B5E161DC11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6089D-90A1-4BC6-A9FB-C6644F08AAD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86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43F0F6F-29B1-1FED-69C7-BF1FACF9A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93" y="2404526"/>
            <a:ext cx="11016414" cy="204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92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F9E231B8-E7FB-E569-607E-56134FA55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757" y="1231180"/>
            <a:ext cx="9370978" cy="4201217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FE42FB36-A28A-E6CC-6637-44020FB5B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1089" y="0"/>
            <a:ext cx="4610911" cy="690664"/>
          </a:xfrm>
        </p:spPr>
        <p:txBody>
          <a:bodyPr>
            <a:noAutofit/>
          </a:bodyPr>
          <a:lstStyle/>
          <a:p>
            <a:pPr algn="ctr"/>
            <a:r>
              <a:rPr lang="pt-PT" sz="4800" b="1" dirty="0"/>
              <a:t>Passos a cumprir:</a:t>
            </a: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AA7A5E26-62D6-CAF4-E1E8-E7580E637040}"/>
              </a:ext>
            </a:extLst>
          </p:cNvPr>
          <p:cNvSpPr/>
          <p:nvPr/>
        </p:nvSpPr>
        <p:spPr>
          <a:xfrm>
            <a:off x="1302857" y="492868"/>
            <a:ext cx="2418296" cy="164721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dirty="0"/>
              <a:t>3 – gravar peça.</a:t>
            </a:r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A42F8E05-3008-ED63-A048-231BD220D49D}"/>
              </a:ext>
            </a:extLst>
          </p:cNvPr>
          <p:cNvSpPr/>
          <p:nvPr/>
        </p:nvSpPr>
        <p:spPr>
          <a:xfrm>
            <a:off x="912778" y="2140085"/>
            <a:ext cx="5684196" cy="446499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dirty="0"/>
              <a:t>4 – Gravar peça com BOAS REFERÊNCIAS.</a:t>
            </a:r>
          </a:p>
        </p:txBody>
      </p:sp>
    </p:spTree>
    <p:extLst>
      <p:ext uri="{BB962C8B-B14F-4D97-AF65-F5344CB8AC3E}">
        <p14:creationId xmlns:p14="http://schemas.microsoft.com/office/powerpoint/2010/main" val="3613454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A1B1AA6F-0335-276F-CB80-CFF69ED008A2}"/>
              </a:ext>
            </a:extLst>
          </p:cNvPr>
          <p:cNvSpPr/>
          <p:nvPr/>
        </p:nvSpPr>
        <p:spPr>
          <a:xfrm>
            <a:off x="4584971" y="3789144"/>
            <a:ext cx="7400552" cy="2913213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E716818D-EF70-12DE-59BC-8AC60C1ADEE4}"/>
              </a:ext>
            </a:extLst>
          </p:cNvPr>
          <p:cNvSpPr/>
          <p:nvPr/>
        </p:nvSpPr>
        <p:spPr>
          <a:xfrm>
            <a:off x="4844374" y="155643"/>
            <a:ext cx="6780179" cy="3285517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90B803E-F3E2-DF21-52F0-CAE1B466971F}"/>
              </a:ext>
            </a:extLst>
          </p:cNvPr>
          <p:cNvSpPr/>
          <p:nvPr/>
        </p:nvSpPr>
        <p:spPr>
          <a:xfrm>
            <a:off x="319967" y="184827"/>
            <a:ext cx="3775377" cy="238733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500603F-E71E-FAFD-C9BF-AAA67C94F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704" y="432881"/>
            <a:ext cx="3995901" cy="1930940"/>
          </a:xfrm>
        </p:spPr>
        <p:txBody>
          <a:bodyPr>
            <a:noAutofit/>
          </a:bodyPr>
          <a:lstStyle/>
          <a:p>
            <a:pPr algn="ctr"/>
            <a:r>
              <a:rPr lang="pt-PT" sz="4800" b="1" dirty="0"/>
              <a:t>Metodologia</a:t>
            </a:r>
            <a:r>
              <a:rPr lang="pt-PT" sz="4800" dirty="0"/>
              <a:t> para gravar ficheiros: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9E7B2FA-DA98-47AF-2B8B-86AE81D85D7D}"/>
              </a:ext>
            </a:extLst>
          </p:cNvPr>
          <p:cNvSpPr txBox="1">
            <a:spLocks/>
          </p:cNvSpPr>
          <p:nvPr/>
        </p:nvSpPr>
        <p:spPr>
          <a:xfrm>
            <a:off x="4471481" y="3863501"/>
            <a:ext cx="7400552" cy="28388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6000" b="1" dirty="0"/>
              <a:t>Conclusão</a:t>
            </a:r>
            <a:r>
              <a:rPr lang="pt-PT" sz="4800" b="1" dirty="0"/>
              <a:t>:</a:t>
            </a:r>
            <a:r>
              <a:rPr lang="pt-PT" sz="4800" dirty="0"/>
              <a:t> Quando fizer a </a:t>
            </a:r>
            <a:r>
              <a:rPr lang="pt-PT" sz="4800" b="1" dirty="0">
                <a:solidFill>
                  <a:schemeClr val="accent2"/>
                </a:solidFill>
              </a:rPr>
              <a:t>BOM</a:t>
            </a:r>
            <a:r>
              <a:rPr lang="pt-PT" sz="4800" dirty="0"/>
              <a:t>, os ficheiros vão estar todos organizados por referência.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023DBD9-2594-9984-DDC0-D95433A07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056" y="503627"/>
            <a:ext cx="5807413" cy="204421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0383D2F6-6670-5677-1378-6247F3650AF6}"/>
              </a:ext>
            </a:extLst>
          </p:cNvPr>
          <p:cNvSpPr txBox="1">
            <a:spLocks/>
          </p:cNvSpPr>
          <p:nvPr/>
        </p:nvSpPr>
        <p:spPr>
          <a:xfrm>
            <a:off x="4584971" y="2572156"/>
            <a:ext cx="7400552" cy="844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3200" dirty="0"/>
              <a:t>Nome – número da peça - versão</a:t>
            </a: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E1027CC0-9667-5094-6AEF-DE8D669742DB}"/>
              </a:ext>
            </a:extLst>
          </p:cNvPr>
          <p:cNvSpPr/>
          <p:nvPr/>
        </p:nvSpPr>
        <p:spPr>
          <a:xfrm rot="16200000">
            <a:off x="8063945" y="2158052"/>
            <a:ext cx="593932" cy="63229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E279AB48-10B4-1600-962D-379FFDDA05A9}"/>
              </a:ext>
            </a:extLst>
          </p:cNvPr>
          <p:cNvSpPr/>
          <p:nvPr/>
        </p:nvSpPr>
        <p:spPr>
          <a:xfrm rot="14451174">
            <a:off x="9967324" y="2145893"/>
            <a:ext cx="593932" cy="63229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8B661D30-5663-1A0F-FC80-5FECF9524945}"/>
              </a:ext>
            </a:extLst>
          </p:cNvPr>
          <p:cNvSpPr/>
          <p:nvPr/>
        </p:nvSpPr>
        <p:spPr>
          <a:xfrm rot="17772697">
            <a:off x="5831453" y="2145893"/>
            <a:ext cx="593932" cy="63229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3C40E3B7-E71B-7296-1394-F31EE3721AEE}"/>
              </a:ext>
            </a:extLst>
          </p:cNvPr>
          <p:cNvSpPr/>
          <p:nvPr/>
        </p:nvSpPr>
        <p:spPr>
          <a:xfrm>
            <a:off x="4153452" y="936421"/>
            <a:ext cx="690921" cy="63229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323474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C593A60-7DB3-8127-0D69-C7FB30A5DA1D}"/>
              </a:ext>
            </a:extLst>
          </p:cNvPr>
          <p:cNvSpPr/>
          <p:nvPr/>
        </p:nvSpPr>
        <p:spPr>
          <a:xfrm>
            <a:off x="603114" y="486383"/>
            <a:ext cx="3832699" cy="1004638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90B803E-F3E2-DF21-52F0-CAE1B466971F}"/>
              </a:ext>
            </a:extLst>
          </p:cNvPr>
          <p:cNvSpPr/>
          <p:nvPr/>
        </p:nvSpPr>
        <p:spPr>
          <a:xfrm>
            <a:off x="1750979" y="2772435"/>
            <a:ext cx="8326877" cy="3929975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0F71C1EB-F6A9-7AFC-86C7-487ECAB803BF}"/>
              </a:ext>
            </a:extLst>
          </p:cNvPr>
          <p:cNvSpPr txBox="1">
            <a:spLocks/>
          </p:cNvSpPr>
          <p:nvPr/>
        </p:nvSpPr>
        <p:spPr>
          <a:xfrm>
            <a:off x="1504545" y="3322049"/>
            <a:ext cx="8813260" cy="2852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dirty="0"/>
              <a:t>Por que é que é importante?</a:t>
            </a:r>
          </a:p>
          <a:p>
            <a:pPr algn="ctr"/>
            <a:r>
              <a:rPr lang="pt-PT" sz="4800" dirty="0"/>
              <a:t>Não perder ficheiros.</a:t>
            </a:r>
          </a:p>
          <a:p>
            <a:pPr algn="ctr"/>
            <a:r>
              <a:rPr lang="pt-PT" sz="4800" dirty="0"/>
              <a:t>Não perder trabalho.</a:t>
            </a:r>
          </a:p>
          <a:p>
            <a:pPr algn="ctr"/>
            <a:r>
              <a:rPr lang="pt-PT" sz="4800" b="1" u="sng" dirty="0"/>
              <a:t>Organização</a:t>
            </a:r>
            <a:r>
              <a:rPr lang="pt-PT" sz="4800" b="1" dirty="0"/>
              <a:t>.</a:t>
            </a:r>
          </a:p>
          <a:p>
            <a:pPr algn="ctr"/>
            <a:r>
              <a:rPr lang="pt-PT" sz="4800" b="1" dirty="0"/>
              <a:t>Só?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4BD368D-972E-5217-B572-D0A102CE6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13" y="610614"/>
            <a:ext cx="3333750" cy="704850"/>
          </a:xfrm>
          <a:prstGeom prst="rect">
            <a:avLst/>
          </a:prstGeom>
        </p:spPr>
      </p:pic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0C758E6F-5824-CFC3-2046-72DC35725222}"/>
              </a:ext>
            </a:extLst>
          </p:cNvPr>
          <p:cNvSpPr/>
          <p:nvPr/>
        </p:nvSpPr>
        <p:spPr>
          <a:xfrm rot="2510226">
            <a:off x="2961663" y="1888028"/>
            <a:ext cx="1432085" cy="63229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A0D31170-2CF2-66DA-B3A6-76568B14AAB2}"/>
              </a:ext>
            </a:extLst>
          </p:cNvPr>
          <p:cNvSpPr/>
          <p:nvPr/>
        </p:nvSpPr>
        <p:spPr>
          <a:xfrm>
            <a:off x="7276289" y="311286"/>
            <a:ext cx="3998068" cy="157588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43B59AE-C1A3-568C-E089-CF0E350A5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107" y="503627"/>
            <a:ext cx="3313362" cy="1166304"/>
          </a:xfrm>
          <a:prstGeom prst="rect">
            <a:avLst/>
          </a:prstGeom>
        </p:spPr>
      </p:pic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F47C7C9F-CB3A-AD90-1AA1-F393C3C8C972}"/>
              </a:ext>
            </a:extLst>
          </p:cNvPr>
          <p:cNvSpPr/>
          <p:nvPr/>
        </p:nvSpPr>
        <p:spPr>
          <a:xfrm rot="10800000">
            <a:off x="4634011" y="760437"/>
            <a:ext cx="2437997" cy="63229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1825286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C593A60-7DB3-8127-0D69-C7FB30A5DA1D}"/>
              </a:ext>
            </a:extLst>
          </p:cNvPr>
          <p:cNvSpPr/>
          <p:nvPr/>
        </p:nvSpPr>
        <p:spPr>
          <a:xfrm>
            <a:off x="603114" y="486383"/>
            <a:ext cx="3832699" cy="1004638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90B803E-F3E2-DF21-52F0-CAE1B466971F}"/>
              </a:ext>
            </a:extLst>
          </p:cNvPr>
          <p:cNvSpPr/>
          <p:nvPr/>
        </p:nvSpPr>
        <p:spPr>
          <a:xfrm>
            <a:off x="3364228" y="2317411"/>
            <a:ext cx="5463544" cy="3929975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0F71C1EB-F6A9-7AFC-86C7-487ECAB803BF}"/>
              </a:ext>
            </a:extLst>
          </p:cNvPr>
          <p:cNvSpPr txBox="1">
            <a:spLocks/>
          </p:cNvSpPr>
          <p:nvPr/>
        </p:nvSpPr>
        <p:spPr>
          <a:xfrm>
            <a:off x="3730636" y="2867025"/>
            <a:ext cx="4935166" cy="2852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6000" dirty="0"/>
              <a:t>Trabalhar em </a:t>
            </a:r>
            <a:r>
              <a:rPr lang="pt-PT" sz="6000" b="1" u="sng" dirty="0"/>
              <a:t>Modo Colaborativo</a:t>
            </a:r>
            <a:r>
              <a:rPr lang="pt-PT" sz="6000" b="1" dirty="0"/>
              <a:t>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4BD368D-972E-5217-B572-D0A102CE6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13" y="610614"/>
            <a:ext cx="3333750" cy="704850"/>
          </a:xfrm>
          <a:prstGeom prst="rect">
            <a:avLst/>
          </a:prstGeom>
        </p:spPr>
      </p:pic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0C758E6F-5824-CFC3-2046-72DC35725222}"/>
              </a:ext>
            </a:extLst>
          </p:cNvPr>
          <p:cNvSpPr/>
          <p:nvPr/>
        </p:nvSpPr>
        <p:spPr>
          <a:xfrm rot="2510226">
            <a:off x="3056145" y="1640844"/>
            <a:ext cx="690921" cy="63229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3819925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F1F4A-FA16-E731-C7B3-FBBEC5341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924DB2B-93CE-83F3-0768-005A88CC5C8B}"/>
              </a:ext>
            </a:extLst>
          </p:cNvPr>
          <p:cNvSpPr/>
          <p:nvPr/>
        </p:nvSpPr>
        <p:spPr>
          <a:xfrm>
            <a:off x="328237" y="1332310"/>
            <a:ext cx="11535526" cy="4989980"/>
          </a:xfrm>
          <a:prstGeom prst="round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FC71810-1134-4502-BFE1-7BAEDA797851}"/>
              </a:ext>
            </a:extLst>
          </p:cNvPr>
          <p:cNvSpPr txBox="1"/>
          <p:nvPr/>
        </p:nvSpPr>
        <p:spPr>
          <a:xfrm>
            <a:off x="847620" y="1497806"/>
            <a:ext cx="1022985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4000" dirty="0"/>
              <a:t>Para tudo existe uma </a:t>
            </a:r>
            <a:r>
              <a:rPr lang="pt-PT" sz="4000" b="1" u="sng" dirty="0"/>
              <a:t>metodologia</a:t>
            </a:r>
            <a:r>
              <a:rPr lang="pt-PT" sz="4000" dirty="0"/>
              <a:t> de trabalho.</a:t>
            </a:r>
          </a:p>
          <a:p>
            <a:endParaRPr lang="pt-PT" sz="4000" dirty="0"/>
          </a:p>
          <a:p>
            <a:r>
              <a:rPr lang="pt-PT" sz="4000" dirty="0"/>
              <a:t>Se tivermos </a:t>
            </a:r>
            <a:r>
              <a:rPr lang="pt-PT" sz="4000" b="1" u="sng" dirty="0"/>
              <a:t>sintonizados</a:t>
            </a:r>
            <a:r>
              <a:rPr lang="pt-PT" sz="4000" dirty="0"/>
              <a:t> com a mesma metodologia de trabalho, podemos trabalhar em modo “</a:t>
            </a:r>
            <a:r>
              <a:rPr lang="pt-PT" sz="4000" b="1" u="sng" dirty="0">
                <a:solidFill>
                  <a:srgbClr val="FF0000"/>
                </a:solidFill>
              </a:rPr>
              <a:t>Colaborativo</a:t>
            </a:r>
            <a:r>
              <a:rPr lang="pt-PT" sz="4000" dirty="0"/>
              <a:t>”.</a:t>
            </a:r>
          </a:p>
          <a:p>
            <a:endParaRPr lang="pt-PT" sz="4000" dirty="0"/>
          </a:p>
          <a:p>
            <a:r>
              <a:rPr lang="pt-PT" sz="4000" dirty="0">
                <a:hlinkClick r:id="rId2"/>
              </a:rPr>
              <a:t>https://github.com/</a:t>
            </a:r>
            <a:r>
              <a:rPr lang="pt-PT" sz="4000" dirty="0"/>
              <a:t>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9CF389C-49CC-CB00-F832-1929A613FB77}"/>
              </a:ext>
            </a:extLst>
          </p:cNvPr>
          <p:cNvSpPr txBox="1"/>
          <p:nvPr/>
        </p:nvSpPr>
        <p:spPr>
          <a:xfrm>
            <a:off x="398149" y="397848"/>
            <a:ext cx="113957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4000" dirty="0"/>
              <a:t>Plataformas para trabalho em </a:t>
            </a:r>
            <a:r>
              <a:rPr lang="pt-PT" sz="4000" b="1" u="sng" dirty="0"/>
              <a:t>modo colaborativo</a:t>
            </a:r>
            <a:endParaRPr lang="en-GB" sz="4000" b="1" u="sng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69FC549-065D-9E94-E46A-5BC18D5A7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307" y="4539705"/>
            <a:ext cx="3743163" cy="1640978"/>
          </a:xfrm>
          <a:prstGeom prst="rect">
            <a:avLst/>
          </a:prstGeom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79364BC9-40E1-B535-223D-A87EEA8D5207}"/>
              </a:ext>
            </a:extLst>
          </p:cNvPr>
          <p:cNvSpPr/>
          <p:nvPr/>
        </p:nvSpPr>
        <p:spPr>
          <a:xfrm>
            <a:off x="5227886" y="5307743"/>
            <a:ext cx="1943879" cy="493058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0510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DC5B51B4-8DCF-3D74-4D81-CB2B434F33BD}"/>
              </a:ext>
            </a:extLst>
          </p:cNvPr>
          <p:cNvSpPr/>
          <p:nvPr/>
        </p:nvSpPr>
        <p:spPr>
          <a:xfrm>
            <a:off x="4739405" y="2825418"/>
            <a:ext cx="2713189" cy="317776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FC98EEC9-131D-B4B1-6B10-51BCA4EC2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572" y="3478491"/>
            <a:ext cx="1574453" cy="1799374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78B7077E-E02F-91C4-4A68-758BD083C252}"/>
              </a:ext>
            </a:extLst>
          </p:cNvPr>
          <p:cNvSpPr txBox="1">
            <a:spLocks/>
          </p:cNvSpPr>
          <p:nvPr/>
        </p:nvSpPr>
        <p:spPr>
          <a:xfrm>
            <a:off x="400455" y="708153"/>
            <a:ext cx="11391090" cy="17355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4000" b="1" dirty="0">
                <a:solidFill>
                  <a:schemeClr val="accent2"/>
                </a:solidFill>
              </a:rPr>
              <a:t>Exercício</a:t>
            </a:r>
            <a:r>
              <a:rPr lang="pt-PT" sz="4000" b="1" dirty="0"/>
              <a:t>:</a:t>
            </a:r>
          </a:p>
          <a:p>
            <a:pPr>
              <a:lnSpc>
                <a:spcPct val="150000"/>
              </a:lnSpc>
            </a:pPr>
            <a:r>
              <a:rPr lang="pt-PT" sz="4000" dirty="0"/>
              <a:t>1.1. Desenha um cubo no Inventor 2024. 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09B7FF5-15E1-EB1C-37B7-A33C8EBCA5F7}"/>
              </a:ext>
            </a:extLst>
          </p:cNvPr>
          <p:cNvSpPr/>
          <p:nvPr/>
        </p:nvSpPr>
        <p:spPr>
          <a:xfrm>
            <a:off x="2976663" y="245818"/>
            <a:ext cx="8326877" cy="1511074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DD37704-6FB0-0A51-9960-9B60BC4F8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6525" y="245818"/>
            <a:ext cx="8813260" cy="1352144"/>
          </a:xfrm>
        </p:spPr>
        <p:txBody>
          <a:bodyPr>
            <a:noAutofit/>
          </a:bodyPr>
          <a:lstStyle/>
          <a:p>
            <a:pPr algn="ctr"/>
            <a:r>
              <a:rPr lang="pt-PT" sz="4800" b="1" dirty="0"/>
              <a:t>Passos </a:t>
            </a:r>
            <a:r>
              <a:rPr lang="pt-PT" sz="4800" dirty="0"/>
              <a:t>a cumprir na abertura de qualquer projeto.</a:t>
            </a:r>
          </a:p>
        </p:txBody>
      </p:sp>
    </p:spTree>
    <p:extLst>
      <p:ext uri="{BB962C8B-B14F-4D97-AF65-F5344CB8AC3E}">
        <p14:creationId xmlns:p14="http://schemas.microsoft.com/office/powerpoint/2010/main" val="3436334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90B803E-F3E2-DF21-52F0-CAE1B466971F}"/>
              </a:ext>
            </a:extLst>
          </p:cNvPr>
          <p:cNvSpPr/>
          <p:nvPr/>
        </p:nvSpPr>
        <p:spPr>
          <a:xfrm>
            <a:off x="650361" y="227533"/>
            <a:ext cx="10468353" cy="1755333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500603F-E71E-FAFD-C9BF-AAA67C94F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361" y="471792"/>
            <a:ext cx="10391921" cy="1352144"/>
          </a:xfrm>
        </p:spPr>
        <p:txBody>
          <a:bodyPr>
            <a:noAutofit/>
          </a:bodyPr>
          <a:lstStyle/>
          <a:p>
            <a:pPr algn="ctr"/>
            <a:r>
              <a:rPr lang="pt-PT" sz="4800" b="1" dirty="0"/>
              <a:t>Tópicos mencionados </a:t>
            </a:r>
            <a:r>
              <a:rPr lang="pt-PT" sz="4800" dirty="0"/>
              <a:t>para fazer um cubo.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650361" y="2068195"/>
            <a:ext cx="11256295" cy="1848193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165371" y="2068196"/>
            <a:ext cx="11741285" cy="21341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PT" sz="4800" b="1" u="sng" dirty="0"/>
              <a:t>Uma das técnicas</a:t>
            </a:r>
            <a:r>
              <a:rPr lang="pt-PT" sz="4800" b="1" dirty="0"/>
              <a:t> </a:t>
            </a:r>
            <a:r>
              <a:rPr lang="pt-PT" sz="4800" dirty="0"/>
              <a:t>para projetar em 3D é usar esboços em 2D como ponto de partida.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79A496F-D01D-E1C6-A7CF-7722FFACB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127" y="3785274"/>
            <a:ext cx="3928354" cy="2946266"/>
          </a:xfrm>
          <a:prstGeom prst="rect">
            <a:avLst/>
          </a:prstGeom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E7F13BC5-ADC5-0294-B17A-76746C017DE7}"/>
              </a:ext>
            </a:extLst>
          </p:cNvPr>
          <p:cNvSpPr/>
          <p:nvPr/>
        </p:nvSpPr>
        <p:spPr>
          <a:xfrm>
            <a:off x="4134255" y="3916388"/>
            <a:ext cx="1636163" cy="111281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1176888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90B803E-F3E2-DF21-52F0-CAE1B466971F}"/>
              </a:ext>
            </a:extLst>
          </p:cNvPr>
          <p:cNvSpPr/>
          <p:nvPr/>
        </p:nvSpPr>
        <p:spPr>
          <a:xfrm>
            <a:off x="763620" y="125019"/>
            <a:ext cx="10468353" cy="1163522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500603F-E71E-FAFD-C9BF-AAA67C94F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052" y="242562"/>
            <a:ext cx="10391921" cy="896268"/>
          </a:xfrm>
        </p:spPr>
        <p:txBody>
          <a:bodyPr>
            <a:noAutofit/>
          </a:bodyPr>
          <a:lstStyle/>
          <a:p>
            <a:pPr algn="ctr"/>
            <a:r>
              <a:rPr lang="pt-PT" sz="4800" b="1" dirty="0"/>
              <a:t>Tópicos mencionados </a:t>
            </a:r>
            <a:r>
              <a:rPr lang="pt-PT" sz="4800" dirty="0"/>
              <a:t>para fazer um cubo.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484990" y="1460654"/>
            <a:ext cx="10974193" cy="1111207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1245140" y="1460654"/>
            <a:ext cx="9221821" cy="11635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PT" sz="4800" b="1" u="sng" dirty="0"/>
              <a:t>Usar planos de origem</a:t>
            </a:r>
            <a:r>
              <a:rPr lang="pt-PT" sz="4800" b="1" dirty="0"/>
              <a:t> </a:t>
            </a:r>
            <a:r>
              <a:rPr lang="pt-PT" sz="4800" dirty="0"/>
              <a:t>para projetar.</a:t>
            </a:r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E7F13BC5-ADC5-0294-B17A-76746C017DE7}"/>
              </a:ext>
            </a:extLst>
          </p:cNvPr>
          <p:cNvSpPr/>
          <p:nvPr/>
        </p:nvSpPr>
        <p:spPr>
          <a:xfrm>
            <a:off x="2344366" y="3226292"/>
            <a:ext cx="1636163" cy="111281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104DDF2-8950-F528-2A40-8E5F85D87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318" y="2758728"/>
            <a:ext cx="3271535" cy="2578989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CE293BEE-B407-6949-4EE7-BDB90285B4ED}"/>
              </a:ext>
            </a:extLst>
          </p:cNvPr>
          <p:cNvSpPr/>
          <p:nvPr/>
        </p:nvSpPr>
        <p:spPr>
          <a:xfrm>
            <a:off x="484990" y="5472270"/>
            <a:ext cx="10974193" cy="1111207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16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4E0FD8F-EA14-8FC6-2BE6-0C07DB564CE9}"/>
              </a:ext>
            </a:extLst>
          </p:cNvPr>
          <p:cNvSpPr txBox="1">
            <a:spLocks/>
          </p:cNvSpPr>
          <p:nvPr/>
        </p:nvSpPr>
        <p:spPr>
          <a:xfrm>
            <a:off x="282102" y="5472270"/>
            <a:ext cx="11254902" cy="11635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b="1" u="sng" dirty="0"/>
              <a:t>Recomendo</a:t>
            </a:r>
            <a:r>
              <a:rPr lang="pt-PT" dirty="0"/>
              <a:t> usar plano “</a:t>
            </a:r>
            <a:r>
              <a:rPr lang="pt-PT" b="1" dirty="0"/>
              <a:t>frontal</a:t>
            </a:r>
            <a:r>
              <a:rPr lang="pt-PT" dirty="0"/>
              <a:t>” ou “de cima”.</a:t>
            </a:r>
          </a:p>
        </p:txBody>
      </p:sp>
    </p:spTree>
    <p:extLst>
      <p:ext uri="{BB962C8B-B14F-4D97-AF65-F5344CB8AC3E}">
        <p14:creationId xmlns:p14="http://schemas.microsoft.com/office/powerpoint/2010/main" val="1557786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02C2A7D0-1EA0-66D7-6434-892A33849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99099"/>
            <a:ext cx="12192000" cy="2958901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90B803E-F3E2-DF21-52F0-CAE1B466971F}"/>
              </a:ext>
            </a:extLst>
          </p:cNvPr>
          <p:cNvSpPr/>
          <p:nvPr/>
        </p:nvSpPr>
        <p:spPr>
          <a:xfrm>
            <a:off x="763620" y="125019"/>
            <a:ext cx="10468353" cy="1163522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500603F-E71E-FAFD-C9BF-AAA67C94F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052" y="242562"/>
            <a:ext cx="10391921" cy="896268"/>
          </a:xfrm>
        </p:spPr>
        <p:txBody>
          <a:bodyPr>
            <a:noAutofit/>
          </a:bodyPr>
          <a:lstStyle/>
          <a:p>
            <a:pPr algn="ctr"/>
            <a:r>
              <a:rPr lang="pt-PT" sz="4800" b="1" dirty="0"/>
              <a:t>Tópicos mencionados </a:t>
            </a:r>
            <a:r>
              <a:rPr lang="pt-PT" sz="4800" dirty="0"/>
              <a:t>para fazer um cubo.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484990" y="1460654"/>
            <a:ext cx="10974193" cy="1765638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1245140" y="1739965"/>
            <a:ext cx="9221821" cy="11635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b="1" u="sng" dirty="0"/>
              <a:t>Modo esboço</a:t>
            </a:r>
            <a:r>
              <a:rPr lang="pt-PT" sz="4800" dirty="0"/>
              <a:t> – ao fazer um esboço, o menu é diferente.</a:t>
            </a:r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E7F13BC5-ADC5-0294-B17A-76746C017DE7}"/>
              </a:ext>
            </a:extLst>
          </p:cNvPr>
          <p:cNvSpPr/>
          <p:nvPr/>
        </p:nvSpPr>
        <p:spPr>
          <a:xfrm>
            <a:off x="8453336" y="3729146"/>
            <a:ext cx="3005847" cy="18829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A0688D50-9859-D752-29E4-4147339DA199}"/>
              </a:ext>
            </a:extLst>
          </p:cNvPr>
          <p:cNvSpPr/>
          <p:nvPr/>
        </p:nvSpPr>
        <p:spPr>
          <a:xfrm rot="8019008">
            <a:off x="215705" y="4179177"/>
            <a:ext cx="3005847" cy="18829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962995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73503F74-8F29-0B37-EDFF-E1BD2874912D}"/>
              </a:ext>
            </a:extLst>
          </p:cNvPr>
          <p:cNvSpPr/>
          <p:nvPr/>
        </p:nvSpPr>
        <p:spPr>
          <a:xfrm>
            <a:off x="200643" y="1893466"/>
            <a:ext cx="6307162" cy="4748538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03450B3-EE2E-8CE7-80B1-3F56F654F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173" y="160731"/>
            <a:ext cx="4981575" cy="6572250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90B803E-F3E2-DF21-52F0-CAE1B466971F}"/>
              </a:ext>
            </a:extLst>
          </p:cNvPr>
          <p:cNvSpPr/>
          <p:nvPr/>
        </p:nvSpPr>
        <p:spPr>
          <a:xfrm>
            <a:off x="154253" y="106188"/>
            <a:ext cx="6353552" cy="1576697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500603F-E71E-FAFD-C9BF-AAA67C94F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642" y="371311"/>
            <a:ext cx="6307163" cy="1072167"/>
          </a:xfrm>
        </p:spPr>
        <p:txBody>
          <a:bodyPr>
            <a:noAutofit/>
          </a:bodyPr>
          <a:lstStyle/>
          <a:p>
            <a:pPr algn="ctr"/>
            <a:r>
              <a:rPr lang="pt-PT" sz="4800" b="1" dirty="0"/>
              <a:t>Tópicos mencionados </a:t>
            </a:r>
            <a:r>
              <a:rPr lang="pt-PT" sz="4800" dirty="0"/>
              <a:t>para fazer um cubo.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439803" y="2194547"/>
            <a:ext cx="5656197" cy="40019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b="1" u="sng" dirty="0"/>
              <a:t>Modo esboço</a:t>
            </a:r>
            <a:r>
              <a:rPr lang="pt-PT" sz="4800" dirty="0"/>
              <a:t> – como desenhar um cubo?</a:t>
            </a:r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E7F13BC5-ADC5-0294-B17A-76746C017DE7}"/>
              </a:ext>
            </a:extLst>
          </p:cNvPr>
          <p:cNvSpPr/>
          <p:nvPr/>
        </p:nvSpPr>
        <p:spPr>
          <a:xfrm rot="19687034">
            <a:off x="6778339" y="812507"/>
            <a:ext cx="3005847" cy="18829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2231891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21939992-4B29-56E3-DFE5-8B72A4945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503" y="0"/>
            <a:ext cx="5699497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383A5548-7264-E628-AC3F-406BF8B90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421864" cy="727251"/>
          </a:xfrm>
        </p:spPr>
        <p:txBody>
          <a:bodyPr/>
          <a:lstStyle/>
          <a:p>
            <a:r>
              <a:rPr lang="pt-PT" b="1" dirty="0"/>
              <a:t>Planeamento geral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D93ED71-BDC8-22AB-2A5C-24CE3E5BE964}"/>
              </a:ext>
            </a:extLst>
          </p:cNvPr>
          <p:cNvSpPr/>
          <p:nvPr/>
        </p:nvSpPr>
        <p:spPr>
          <a:xfrm>
            <a:off x="6519821" y="3175000"/>
            <a:ext cx="5597236" cy="3048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9EC81B6-ADDC-1D0F-EAEA-1EA9F20642B7}"/>
              </a:ext>
            </a:extLst>
          </p:cNvPr>
          <p:cNvSpPr txBox="1"/>
          <p:nvPr/>
        </p:nvSpPr>
        <p:spPr>
          <a:xfrm>
            <a:off x="214010" y="4466910"/>
            <a:ext cx="595693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Bem-vindos</a:t>
            </a:r>
          </a:p>
          <a:p>
            <a:endParaRPr lang="pt-PT" sz="2800" b="1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r>
              <a:rPr lang="pt-PT" sz="2800" b="1" dirty="0">
                <a:latin typeface="Arial" panose="020B0604020202020204" pitchFamily="34" charset="0"/>
                <a:ea typeface="Calibri" panose="020F0502020204030204" pitchFamily="34" charset="0"/>
              </a:rPr>
              <a:t>Desenho de construção mecânica</a:t>
            </a:r>
            <a:endParaRPr lang="pt-PT" sz="240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A1FD1DF-76C4-5D7D-549D-FD118307E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3" y="728249"/>
            <a:ext cx="6096001" cy="244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922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F03450B3-EE2E-8CE7-80B1-3F56F654F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173" y="160731"/>
            <a:ext cx="4981575" cy="6572250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90B803E-F3E2-DF21-52F0-CAE1B466971F}"/>
              </a:ext>
            </a:extLst>
          </p:cNvPr>
          <p:cNvSpPr/>
          <p:nvPr/>
        </p:nvSpPr>
        <p:spPr>
          <a:xfrm>
            <a:off x="154253" y="106188"/>
            <a:ext cx="6353552" cy="1576697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500603F-E71E-FAFD-C9BF-AAA67C94F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642" y="371311"/>
            <a:ext cx="6307163" cy="1072167"/>
          </a:xfrm>
        </p:spPr>
        <p:txBody>
          <a:bodyPr>
            <a:noAutofit/>
          </a:bodyPr>
          <a:lstStyle/>
          <a:p>
            <a:pPr algn="ctr"/>
            <a:r>
              <a:rPr lang="pt-PT" sz="4800" b="1" dirty="0"/>
              <a:t>Tópicos mencionados </a:t>
            </a:r>
            <a:r>
              <a:rPr lang="pt-PT" sz="4800" dirty="0"/>
              <a:t>para fazer um cubo.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200643" y="1893466"/>
            <a:ext cx="6307162" cy="4748538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535020" y="2295729"/>
            <a:ext cx="5560979" cy="3910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b="1" u="sng" dirty="0"/>
              <a:t>Modo esboço</a:t>
            </a:r>
            <a:r>
              <a:rPr lang="pt-PT" sz="4800" dirty="0"/>
              <a:t> – escolher retângulo.</a:t>
            </a:r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E7F13BC5-ADC5-0294-B17A-76746C017DE7}"/>
              </a:ext>
            </a:extLst>
          </p:cNvPr>
          <p:cNvSpPr/>
          <p:nvPr/>
        </p:nvSpPr>
        <p:spPr>
          <a:xfrm rot="19687034">
            <a:off x="6778339" y="812507"/>
            <a:ext cx="3005847" cy="18829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2914706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85722582-675E-5FE5-D923-6F03646F3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611" y="2086510"/>
            <a:ext cx="5095875" cy="4362450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90B803E-F3E2-DF21-52F0-CAE1B466971F}"/>
              </a:ext>
            </a:extLst>
          </p:cNvPr>
          <p:cNvSpPr/>
          <p:nvPr/>
        </p:nvSpPr>
        <p:spPr>
          <a:xfrm>
            <a:off x="154253" y="106188"/>
            <a:ext cx="6353552" cy="1576697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500603F-E71E-FAFD-C9BF-AAA67C94F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642" y="371311"/>
            <a:ext cx="6307163" cy="1072167"/>
          </a:xfrm>
        </p:spPr>
        <p:txBody>
          <a:bodyPr>
            <a:noAutofit/>
          </a:bodyPr>
          <a:lstStyle/>
          <a:p>
            <a:pPr algn="ctr"/>
            <a:r>
              <a:rPr lang="pt-PT" sz="4800" b="1" dirty="0"/>
              <a:t>Tópicos mencionados </a:t>
            </a:r>
            <a:r>
              <a:rPr lang="pt-PT" sz="4800" dirty="0"/>
              <a:t>para fazer um cubo.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200643" y="1893466"/>
            <a:ext cx="6307162" cy="4748538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535020" y="2295729"/>
            <a:ext cx="5560979" cy="3910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b="1" u="sng" dirty="0"/>
              <a:t>Recomendação:</a:t>
            </a:r>
            <a:r>
              <a:rPr lang="pt-PT" sz="4800" dirty="0"/>
              <a:t> utilizar </a:t>
            </a:r>
            <a:r>
              <a:rPr lang="pt-PT" sz="4800" b="1" dirty="0"/>
              <a:t>pontos de referência</a:t>
            </a:r>
            <a:r>
              <a:rPr lang="pt-PT" sz="4800" dirty="0"/>
              <a:t>. Por exemplo: o ponto central. </a:t>
            </a:r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E7F13BC5-ADC5-0294-B17A-76746C017DE7}"/>
              </a:ext>
            </a:extLst>
          </p:cNvPr>
          <p:cNvSpPr/>
          <p:nvPr/>
        </p:nvSpPr>
        <p:spPr>
          <a:xfrm rot="4098560">
            <a:off x="7509593" y="2149752"/>
            <a:ext cx="2522095" cy="147677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940804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801B635F-2171-C5E7-3B45-4AAE8B14C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82" y="2149214"/>
            <a:ext cx="5036984" cy="4052169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90B803E-F3E2-DF21-52F0-CAE1B466971F}"/>
              </a:ext>
            </a:extLst>
          </p:cNvPr>
          <p:cNvSpPr/>
          <p:nvPr/>
        </p:nvSpPr>
        <p:spPr>
          <a:xfrm>
            <a:off x="154253" y="106188"/>
            <a:ext cx="6353552" cy="1576697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500603F-E71E-FAFD-C9BF-AAA67C94F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642" y="371311"/>
            <a:ext cx="6307163" cy="1072167"/>
          </a:xfrm>
        </p:spPr>
        <p:txBody>
          <a:bodyPr>
            <a:noAutofit/>
          </a:bodyPr>
          <a:lstStyle/>
          <a:p>
            <a:pPr algn="ctr"/>
            <a:r>
              <a:rPr lang="pt-PT" sz="4800" b="1" dirty="0"/>
              <a:t>Tópicos mencionados </a:t>
            </a:r>
            <a:r>
              <a:rPr lang="pt-PT" sz="4800" dirty="0"/>
              <a:t>para fazer um cubo.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200643" y="1893466"/>
            <a:ext cx="6307162" cy="4748538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535020" y="2295729"/>
            <a:ext cx="5560979" cy="3910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b="1" u="sng" dirty="0"/>
              <a:t>Recomendação:</a:t>
            </a:r>
            <a:r>
              <a:rPr lang="pt-PT" sz="4800" dirty="0"/>
              <a:t> utilizar </a:t>
            </a:r>
            <a:r>
              <a:rPr lang="pt-PT" sz="4800" b="1" dirty="0"/>
              <a:t>pontos de origem </a:t>
            </a:r>
            <a:r>
              <a:rPr lang="pt-PT" sz="4800" dirty="0"/>
              <a:t>ajuda imenso na projeção 3D. </a:t>
            </a:r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E7F13BC5-ADC5-0294-B17A-76746C017DE7}"/>
              </a:ext>
            </a:extLst>
          </p:cNvPr>
          <p:cNvSpPr/>
          <p:nvPr/>
        </p:nvSpPr>
        <p:spPr>
          <a:xfrm rot="7463337">
            <a:off x="9727501" y="825492"/>
            <a:ext cx="2522095" cy="147677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4166321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9D7418A4-FEC4-ECF3-40B1-A8F1DE295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905" y="0"/>
            <a:ext cx="4939095" cy="6858000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90B803E-F3E2-DF21-52F0-CAE1B466971F}"/>
              </a:ext>
            </a:extLst>
          </p:cNvPr>
          <p:cNvSpPr/>
          <p:nvPr/>
        </p:nvSpPr>
        <p:spPr>
          <a:xfrm>
            <a:off x="154253" y="106188"/>
            <a:ext cx="6353552" cy="1576697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500603F-E71E-FAFD-C9BF-AAA67C94F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642" y="371311"/>
            <a:ext cx="6307163" cy="1072167"/>
          </a:xfrm>
        </p:spPr>
        <p:txBody>
          <a:bodyPr>
            <a:noAutofit/>
          </a:bodyPr>
          <a:lstStyle/>
          <a:p>
            <a:pPr algn="ctr"/>
            <a:r>
              <a:rPr lang="pt-PT" sz="4800" b="1" dirty="0"/>
              <a:t>Tópicos mencionados </a:t>
            </a:r>
            <a:r>
              <a:rPr lang="pt-PT" sz="4800" dirty="0"/>
              <a:t>para fazer um cubo.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200643" y="1893466"/>
            <a:ext cx="6307162" cy="4748538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535020" y="2295729"/>
            <a:ext cx="5560979" cy="3910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dirty="0"/>
              <a:t>Como aplicar “quotas”? </a:t>
            </a:r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E7F13BC5-ADC5-0294-B17A-76746C017DE7}"/>
              </a:ext>
            </a:extLst>
          </p:cNvPr>
          <p:cNvSpPr/>
          <p:nvPr/>
        </p:nvSpPr>
        <p:spPr>
          <a:xfrm rot="12573524">
            <a:off x="8976225" y="303903"/>
            <a:ext cx="2522095" cy="13086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775E29C6-3526-1554-970C-6F1C1E5253EB}"/>
              </a:ext>
            </a:extLst>
          </p:cNvPr>
          <p:cNvSpPr/>
          <p:nvPr/>
        </p:nvSpPr>
        <p:spPr>
          <a:xfrm rot="2877069">
            <a:off x="6577239" y="1028572"/>
            <a:ext cx="2522095" cy="13086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24672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23B14ED2-A370-36B0-452C-077FA691B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336" y="1443478"/>
            <a:ext cx="5132223" cy="4805044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90B803E-F3E2-DF21-52F0-CAE1B466971F}"/>
              </a:ext>
            </a:extLst>
          </p:cNvPr>
          <p:cNvSpPr/>
          <p:nvPr/>
        </p:nvSpPr>
        <p:spPr>
          <a:xfrm>
            <a:off x="154253" y="106188"/>
            <a:ext cx="6353552" cy="1576697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500603F-E71E-FAFD-C9BF-AAA67C94F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642" y="371311"/>
            <a:ext cx="6307163" cy="1072167"/>
          </a:xfrm>
        </p:spPr>
        <p:txBody>
          <a:bodyPr>
            <a:noAutofit/>
          </a:bodyPr>
          <a:lstStyle/>
          <a:p>
            <a:pPr algn="ctr"/>
            <a:r>
              <a:rPr lang="pt-PT" sz="4800" b="1" dirty="0"/>
              <a:t>Tópicos mencionados </a:t>
            </a:r>
            <a:r>
              <a:rPr lang="pt-PT" sz="4800" dirty="0"/>
              <a:t>para fazer um cubo.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200643" y="1893466"/>
            <a:ext cx="6307162" cy="4748538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535020" y="2295729"/>
            <a:ext cx="5560979" cy="3910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b="1" u="sng" dirty="0"/>
              <a:t>Recomendação:</a:t>
            </a:r>
            <a:r>
              <a:rPr lang="pt-PT" sz="4800" dirty="0"/>
              <a:t> Usar </a:t>
            </a:r>
            <a:r>
              <a:rPr lang="pt-PT" sz="4800" b="1" u="sng" dirty="0"/>
              <a:t>relações espaciais</a:t>
            </a:r>
            <a:r>
              <a:rPr lang="pt-PT" sz="4800" dirty="0"/>
              <a:t>. </a:t>
            </a:r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775E29C6-3526-1554-970C-6F1C1E5253EB}"/>
              </a:ext>
            </a:extLst>
          </p:cNvPr>
          <p:cNvSpPr/>
          <p:nvPr/>
        </p:nvSpPr>
        <p:spPr>
          <a:xfrm rot="2076151">
            <a:off x="7164174" y="789166"/>
            <a:ext cx="1739484" cy="13086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1321039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4C3F3C6E-E26F-16F9-B9C0-C5FDDD850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310" y="755413"/>
            <a:ext cx="4766670" cy="5347173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90B803E-F3E2-DF21-52F0-CAE1B466971F}"/>
              </a:ext>
            </a:extLst>
          </p:cNvPr>
          <p:cNvSpPr/>
          <p:nvPr/>
        </p:nvSpPr>
        <p:spPr>
          <a:xfrm>
            <a:off x="154253" y="106188"/>
            <a:ext cx="6353552" cy="1576697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500603F-E71E-FAFD-C9BF-AAA67C94F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642" y="371311"/>
            <a:ext cx="6307163" cy="1072167"/>
          </a:xfrm>
        </p:spPr>
        <p:txBody>
          <a:bodyPr>
            <a:noAutofit/>
          </a:bodyPr>
          <a:lstStyle/>
          <a:p>
            <a:pPr algn="ctr"/>
            <a:r>
              <a:rPr lang="pt-PT" sz="4800" b="1" dirty="0"/>
              <a:t>Tópicos mencionados </a:t>
            </a:r>
            <a:r>
              <a:rPr lang="pt-PT" sz="4800" dirty="0"/>
              <a:t>para fazer um cubo.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200643" y="1893466"/>
            <a:ext cx="6307162" cy="4748538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535020" y="2295729"/>
            <a:ext cx="5560979" cy="3910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b="1" u="sng" dirty="0"/>
              <a:t>Recomendação:</a:t>
            </a:r>
            <a:r>
              <a:rPr lang="pt-PT" sz="4800" dirty="0"/>
              <a:t> Usar </a:t>
            </a:r>
            <a:r>
              <a:rPr lang="pt-PT" sz="4800" b="1" u="sng" dirty="0"/>
              <a:t>relações espaciais</a:t>
            </a:r>
            <a:r>
              <a:rPr lang="pt-PT" sz="4800" b="1" dirty="0"/>
              <a:t> </a:t>
            </a:r>
            <a:r>
              <a:rPr lang="pt-PT" sz="4800" dirty="0"/>
              <a:t>em vez de “quotas”. </a:t>
            </a:r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775E29C6-3526-1554-970C-6F1C1E5253EB}"/>
              </a:ext>
            </a:extLst>
          </p:cNvPr>
          <p:cNvSpPr/>
          <p:nvPr/>
        </p:nvSpPr>
        <p:spPr>
          <a:xfrm rot="2517652">
            <a:off x="8161065" y="610742"/>
            <a:ext cx="1347142" cy="111419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BF431C2E-8312-B60A-6A86-29D02A74C526}"/>
              </a:ext>
            </a:extLst>
          </p:cNvPr>
          <p:cNvSpPr/>
          <p:nvPr/>
        </p:nvSpPr>
        <p:spPr>
          <a:xfrm rot="2517652">
            <a:off x="6091961" y="2846014"/>
            <a:ext cx="1347142" cy="111419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961611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90B803E-F3E2-DF21-52F0-CAE1B466971F}"/>
              </a:ext>
            </a:extLst>
          </p:cNvPr>
          <p:cNvSpPr/>
          <p:nvPr/>
        </p:nvSpPr>
        <p:spPr>
          <a:xfrm>
            <a:off x="154252" y="106188"/>
            <a:ext cx="11334113" cy="1576697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500603F-E71E-FAFD-C9BF-AAA67C94F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641" y="371311"/>
            <a:ext cx="11287723" cy="1072167"/>
          </a:xfrm>
        </p:spPr>
        <p:txBody>
          <a:bodyPr>
            <a:noAutofit/>
          </a:bodyPr>
          <a:lstStyle/>
          <a:p>
            <a:pPr algn="ctr"/>
            <a:r>
              <a:rPr lang="pt-PT" sz="4800" b="1" dirty="0"/>
              <a:t>Tópicos mencionados </a:t>
            </a:r>
            <a:r>
              <a:rPr lang="pt-PT" sz="4800" dirty="0"/>
              <a:t>para fazer um cubo.</a:t>
            </a:r>
            <a:br>
              <a:rPr lang="pt-PT" sz="4800" dirty="0"/>
            </a:br>
            <a:r>
              <a:rPr lang="pt-PT" sz="4800" dirty="0"/>
              <a:t>“Fechar o desenho” – notar a cor das linhas.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EF589DF-27D8-C5F1-2300-0EC3D467E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167" y="1932714"/>
            <a:ext cx="4215309" cy="455397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91F79F5-ADEE-33B9-EABE-77C86858C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728" y="1948009"/>
            <a:ext cx="4064136" cy="4541850"/>
          </a:xfrm>
          <a:prstGeom prst="rect">
            <a:avLst/>
          </a:prstGeom>
        </p:spPr>
      </p:pic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E7F13BC5-ADC5-0294-B17A-76746C017DE7}"/>
              </a:ext>
            </a:extLst>
          </p:cNvPr>
          <p:cNvSpPr/>
          <p:nvPr/>
        </p:nvSpPr>
        <p:spPr>
          <a:xfrm rot="2044424">
            <a:off x="631893" y="1596275"/>
            <a:ext cx="955802" cy="130320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FE882A77-66D5-F975-78CD-22CB18EFCB27}"/>
              </a:ext>
            </a:extLst>
          </p:cNvPr>
          <p:cNvSpPr/>
          <p:nvPr/>
        </p:nvSpPr>
        <p:spPr>
          <a:xfrm rot="8374953">
            <a:off x="10121645" y="1568685"/>
            <a:ext cx="955802" cy="130320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29132189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90B803E-F3E2-DF21-52F0-CAE1B466971F}"/>
              </a:ext>
            </a:extLst>
          </p:cNvPr>
          <p:cNvSpPr/>
          <p:nvPr/>
        </p:nvSpPr>
        <p:spPr>
          <a:xfrm>
            <a:off x="125070" y="106188"/>
            <a:ext cx="4152642" cy="651468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500603F-E71E-FAFD-C9BF-AAA67C94F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19" y="583518"/>
            <a:ext cx="4135646" cy="5690964"/>
          </a:xfrm>
        </p:spPr>
        <p:txBody>
          <a:bodyPr>
            <a:noAutofit/>
          </a:bodyPr>
          <a:lstStyle/>
          <a:p>
            <a:pPr algn="ctr"/>
            <a:r>
              <a:rPr lang="pt-PT" sz="4000" b="1" dirty="0"/>
              <a:t>Tópicos mencionados </a:t>
            </a:r>
            <a:r>
              <a:rPr lang="pt-PT" sz="4000" dirty="0"/>
              <a:t>Para verificar se o “desenho está fechado”, verificar os graus de liberdade.</a:t>
            </a:r>
            <a:br>
              <a:rPr lang="pt-PT" sz="4000" dirty="0"/>
            </a:br>
            <a:r>
              <a:rPr lang="pt-PT" sz="4000" dirty="0"/>
              <a:t>Neste caso, desenho está aberto.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BE17A61-0F70-DE50-84E7-FC72D6273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814" y="618221"/>
            <a:ext cx="7371742" cy="5621558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52C8C9A0-5B3D-7AEE-09DF-C3308B740FA8}"/>
              </a:ext>
            </a:extLst>
          </p:cNvPr>
          <p:cNvSpPr/>
          <p:nvPr/>
        </p:nvSpPr>
        <p:spPr>
          <a:xfrm>
            <a:off x="6785811" y="1036670"/>
            <a:ext cx="651950" cy="111419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C89A3D0B-9A30-61BB-894D-CC24652714E8}"/>
              </a:ext>
            </a:extLst>
          </p:cNvPr>
          <p:cNvSpPr/>
          <p:nvPr/>
        </p:nvSpPr>
        <p:spPr>
          <a:xfrm>
            <a:off x="4397814" y="3146207"/>
            <a:ext cx="651950" cy="111419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1240574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90B803E-F3E2-DF21-52F0-CAE1B466971F}"/>
              </a:ext>
            </a:extLst>
          </p:cNvPr>
          <p:cNvSpPr/>
          <p:nvPr/>
        </p:nvSpPr>
        <p:spPr>
          <a:xfrm>
            <a:off x="125070" y="106188"/>
            <a:ext cx="4152642" cy="651468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500603F-E71E-FAFD-C9BF-AAA67C94F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19" y="583518"/>
            <a:ext cx="4135646" cy="5690964"/>
          </a:xfrm>
        </p:spPr>
        <p:txBody>
          <a:bodyPr>
            <a:noAutofit/>
          </a:bodyPr>
          <a:lstStyle/>
          <a:p>
            <a:pPr algn="ctr"/>
            <a:r>
              <a:rPr lang="pt-PT" sz="4000" b="1" dirty="0"/>
              <a:t>Tópicos mencionados </a:t>
            </a:r>
            <a:r>
              <a:rPr lang="pt-PT" sz="4000" dirty="0"/>
              <a:t>Para verificar se o “desenho está fechado”, verificar os graus de liberdade.</a:t>
            </a:r>
            <a:br>
              <a:rPr lang="pt-PT" sz="4000" dirty="0"/>
            </a:br>
            <a:r>
              <a:rPr lang="pt-PT" sz="4000" dirty="0"/>
              <a:t>Nest caso, desenho está fechado.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76EC9E2-5C8D-314C-06C3-DF9D0A00D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162" y="400050"/>
            <a:ext cx="550545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563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90B803E-F3E2-DF21-52F0-CAE1B466971F}"/>
              </a:ext>
            </a:extLst>
          </p:cNvPr>
          <p:cNvSpPr/>
          <p:nvPr/>
        </p:nvSpPr>
        <p:spPr>
          <a:xfrm>
            <a:off x="154253" y="106187"/>
            <a:ext cx="4877195" cy="2140901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500603F-E71E-FAFD-C9BF-AAA67C94F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643" y="640553"/>
            <a:ext cx="4682643" cy="1072167"/>
          </a:xfrm>
        </p:spPr>
        <p:txBody>
          <a:bodyPr>
            <a:noAutofit/>
          </a:bodyPr>
          <a:lstStyle/>
          <a:p>
            <a:pPr algn="ctr"/>
            <a:r>
              <a:rPr lang="pt-PT" sz="4800" b="1" dirty="0"/>
              <a:t>Tópicos mencionados </a:t>
            </a:r>
            <a:r>
              <a:rPr lang="pt-PT" sz="4800" dirty="0"/>
              <a:t>para fazer um cubo.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200643" y="2459518"/>
            <a:ext cx="4877195" cy="4182486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386AD3-3B68-AF6F-1BB3-985AADD7370D}"/>
              </a:ext>
            </a:extLst>
          </p:cNvPr>
          <p:cNvSpPr txBox="1">
            <a:spLocks/>
          </p:cNvSpPr>
          <p:nvPr/>
        </p:nvSpPr>
        <p:spPr>
          <a:xfrm>
            <a:off x="465107" y="2595502"/>
            <a:ext cx="4348265" cy="3910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dirty="0"/>
              <a:t>Cota de projeção 3D .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F04E133-A713-BE3E-7E42-42B55F515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750" y="831715"/>
            <a:ext cx="6990462" cy="5194570"/>
          </a:xfrm>
          <a:prstGeom prst="rect">
            <a:avLst/>
          </a:prstGeom>
        </p:spPr>
      </p:pic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E838A51D-4C4E-D367-188D-8E3E372F66F1}"/>
              </a:ext>
            </a:extLst>
          </p:cNvPr>
          <p:cNvSpPr/>
          <p:nvPr/>
        </p:nvSpPr>
        <p:spPr>
          <a:xfrm rot="2076151">
            <a:off x="9148617" y="1285277"/>
            <a:ext cx="1739484" cy="13086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82AD97C5-777E-9FCF-DFDE-A95F92EA3B63}"/>
              </a:ext>
            </a:extLst>
          </p:cNvPr>
          <p:cNvSpPr/>
          <p:nvPr/>
        </p:nvSpPr>
        <p:spPr>
          <a:xfrm rot="2076151">
            <a:off x="5249172" y="908709"/>
            <a:ext cx="1739484" cy="13086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570722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B2C8A5F-C4C0-AA23-2280-18573ED15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7" y="1535793"/>
            <a:ext cx="12029146" cy="378641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8EEEDB1-575D-6E63-F2BA-CF10E92D5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1699" y="1681482"/>
            <a:ext cx="344970" cy="340195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15E19E0-D48A-44B2-20EF-0FCD2908DD19}"/>
              </a:ext>
            </a:extLst>
          </p:cNvPr>
          <p:cNvSpPr/>
          <p:nvPr/>
        </p:nvSpPr>
        <p:spPr>
          <a:xfrm>
            <a:off x="3059852" y="2072010"/>
            <a:ext cx="6648352" cy="417398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5F18F93-24D5-E462-7CAC-92EA45DEA241}"/>
              </a:ext>
            </a:extLst>
          </p:cNvPr>
          <p:cNvSpPr/>
          <p:nvPr/>
        </p:nvSpPr>
        <p:spPr>
          <a:xfrm>
            <a:off x="3059852" y="1656931"/>
            <a:ext cx="6988820" cy="389299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BCB3142-AB2B-FD32-E105-C4317837C476}"/>
              </a:ext>
            </a:extLst>
          </p:cNvPr>
          <p:cNvSpPr/>
          <p:nvPr/>
        </p:nvSpPr>
        <p:spPr>
          <a:xfrm>
            <a:off x="3059852" y="2571754"/>
            <a:ext cx="6648352" cy="389299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EC04557-42AB-F327-AC8D-34E492591306}"/>
              </a:ext>
            </a:extLst>
          </p:cNvPr>
          <p:cNvSpPr/>
          <p:nvPr/>
        </p:nvSpPr>
        <p:spPr>
          <a:xfrm>
            <a:off x="3059851" y="2993888"/>
            <a:ext cx="9050721" cy="389299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6F3FEA9-F490-1247-8CB4-F3B3E5058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6187" y="2086991"/>
            <a:ext cx="344970" cy="340195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AF3872F-FEB7-C332-C0B0-726EF55D7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6187" y="2554256"/>
            <a:ext cx="344970" cy="340195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AF7F81DA-9636-CE9B-2798-E709A1188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5602" y="3439877"/>
            <a:ext cx="344970" cy="340195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1C59663-C776-6183-377E-D9C286905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217" y="3498387"/>
            <a:ext cx="344970" cy="340195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0FAA758-1F38-A589-A451-3BE28D70B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6669" y="3934843"/>
            <a:ext cx="344970" cy="340195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BEC216EC-3FD6-6678-3603-771D2B525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9767" y="4419148"/>
            <a:ext cx="344970" cy="340195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648C3EA7-A8E5-3C15-A68C-6F8030FDB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8305" y="4867767"/>
            <a:ext cx="344970" cy="340195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FF549C4D-38E0-3264-8AB6-8215E5913B42}"/>
              </a:ext>
            </a:extLst>
          </p:cNvPr>
          <p:cNvSpPr/>
          <p:nvPr/>
        </p:nvSpPr>
        <p:spPr>
          <a:xfrm>
            <a:off x="3059850" y="3474814"/>
            <a:ext cx="6307885" cy="389299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727D2348-F931-B08B-49A9-9D65C6FAB566}"/>
              </a:ext>
            </a:extLst>
          </p:cNvPr>
          <p:cNvSpPr/>
          <p:nvPr/>
        </p:nvSpPr>
        <p:spPr>
          <a:xfrm>
            <a:off x="3033213" y="3920089"/>
            <a:ext cx="7842310" cy="389299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565687D8-183D-8650-F3CE-51681EA49E4E}"/>
              </a:ext>
            </a:extLst>
          </p:cNvPr>
          <p:cNvSpPr/>
          <p:nvPr/>
        </p:nvSpPr>
        <p:spPr>
          <a:xfrm>
            <a:off x="3033213" y="4405973"/>
            <a:ext cx="5925961" cy="389299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8B79B1A-131A-EA35-BAC9-03DA36DEB0CC}"/>
              </a:ext>
            </a:extLst>
          </p:cNvPr>
          <p:cNvSpPr/>
          <p:nvPr/>
        </p:nvSpPr>
        <p:spPr>
          <a:xfrm>
            <a:off x="3029161" y="4877618"/>
            <a:ext cx="8644030" cy="389299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F96F8CD-1073-7552-8048-6912F18AE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950" y="182253"/>
            <a:ext cx="10476689" cy="985899"/>
          </a:xfrm>
        </p:spPr>
        <p:txBody>
          <a:bodyPr>
            <a:noAutofit/>
          </a:bodyPr>
          <a:lstStyle/>
          <a:p>
            <a:pPr algn="ctr"/>
            <a:r>
              <a:rPr lang="pt-PT" sz="4000" b="1" dirty="0">
                <a:solidFill>
                  <a:schemeClr val="accent6"/>
                </a:solidFill>
              </a:rPr>
              <a:t>Objetivos</a:t>
            </a:r>
            <a:r>
              <a:rPr lang="pt-PT" sz="4000" dirty="0"/>
              <a:t> a cumprir para atingir o </a:t>
            </a:r>
            <a:r>
              <a:rPr lang="pt-PT" sz="4000" b="1" dirty="0">
                <a:solidFill>
                  <a:schemeClr val="accent6"/>
                </a:solidFill>
              </a:rPr>
              <a:t>Perfil de Saída</a:t>
            </a:r>
          </a:p>
        </p:txBody>
      </p:sp>
    </p:spTree>
    <p:extLst>
      <p:ext uri="{BB962C8B-B14F-4D97-AF65-F5344CB8AC3E}">
        <p14:creationId xmlns:p14="http://schemas.microsoft.com/office/powerpoint/2010/main" val="2982709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79E2CAD-8A6B-68FB-323B-B3AD3A85C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750" y="1264596"/>
            <a:ext cx="6792046" cy="4503906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90B803E-F3E2-DF21-52F0-CAE1B466971F}"/>
              </a:ext>
            </a:extLst>
          </p:cNvPr>
          <p:cNvSpPr/>
          <p:nvPr/>
        </p:nvSpPr>
        <p:spPr>
          <a:xfrm>
            <a:off x="154253" y="106187"/>
            <a:ext cx="4877195" cy="2140901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500603F-E71E-FAFD-C9BF-AAA67C94F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643" y="640553"/>
            <a:ext cx="4682643" cy="1072167"/>
          </a:xfrm>
        </p:spPr>
        <p:txBody>
          <a:bodyPr>
            <a:noAutofit/>
          </a:bodyPr>
          <a:lstStyle/>
          <a:p>
            <a:pPr algn="ctr"/>
            <a:r>
              <a:rPr lang="pt-PT" sz="4800" b="1" dirty="0"/>
              <a:t>Tópicos mencionados </a:t>
            </a:r>
            <a:r>
              <a:rPr lang="pt-PT" sz="4800" dirty="0"/>
              <a:t>para fazer um cubo.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41B1B8-420F-2439-E85C-6F912E0A0107}"/>
              </a:ext>
            </a:extLst>
          </p:cNvPr>
          <p:cNvSpPr/>
          <p:nvPr/>
        </p:nvSpPr>
        <p:spPr>
          <a:xfrm>
            <a:off x="200643" y="2459518"/>
            <a:ext cx="4877195" cy="4182486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1400" dirty="0"/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82AD97C5-777E-9FCF-DFDE-A95F92EA3B63}"/>
              </a:ext>
            </a:extLst>
          </p:cNvPr>
          <p:cNvSpPr/>
          <p:nvPr/>
        </p:nvSpPr>
        <p:spPr>
          <a:xfrm rot="18561689">
            <a:off x="3634450" y="3558308"/>
            <a:ext cx="4152968" cy="13086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04596B0-4E3D-BEAC-9C2A-A11C2BF6B0F2}"/>
              </a:ext>
            </a:extLst>
          </p:cNvPr>
          <p:cNvSpPr txBox="1">
            <a:spLocks/>
          </p:cNvSpPr>
          <p:nvPr/>
        </p:nvSpPr>
        <p:spPr>
          <a:xfrm>
            <a:off x="465107" y="2595502"/>
            <a:ext cx="4348265" cy="3910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dirty="0"/>
              <a:t>A quota de projeção 3D também pode ser </a:t>
            </a:r>
            <a:r>
              <a:rPr lang="pt-PT" b="1" dirty="0"/>
              <a:t>automatizada</a:t>
            </a:r>
            <a:r>
              <a:rPr lang="pt-PT" dirty="0"/>
              <a:t> usando </a:t>
            </a:r>
            <a:r>
              <a:rPr lang="pt-PT" b="1" dirty="0"/>
              <a:t>referências</a:t>
            </a:r>
            <a:r>
              <a:rPr lang="pt-PT" dirty="0"/>
              <a:t>. </a:t>
            </a:r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B560741D-E50D-FBED-1056-572BF33EFD5F}"/>
              </a:ext>
            </a:extLst>
          </p:cNvPr>
          <p:cNvSpPr/>
          <p:nvPr/>
        </p:nvSpPr>
        <p:spPr>
          <a:xfrm rot="19840141">
            <a:off x="3965118" y="3628170"/>
            <a:ext cx="7137267" cy="13086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27390961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79E2CAD-8A6B-68FB-323B-B3AD3A85C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53" y="2986855"/>
            <a:ext cx="5498042" cy="3645833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90B803E-F3E2-DF21-52F0-CAE1B466971F}"/>
              </a:ext>
            </a:extLst>
          </p:cNvPr>
          <p:cNvSpPr/>
          <p:nvPr/>
        </p:nvSpPr>
        <p:spPr>
          <a:xfrm>
            <a:off x="154253" y="106188"/>
            <a:ext cx="11918809" cy="1002765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500603F-E71E-FAFD-C9BF-AAA67C94F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53" y="249631"/>
            <a:ext cx="11443366" cy="746082"/>
          </a:xfrm>
        </p:spPr>
        <p:txBody>
          <a:bodyPr>
            <a:noAutofit/>
          </a:bodyPr>
          <a:lstStyle/>
          <a:p>
            <a:pPr algn="ctr"/>
            <a:r>
              <a:rPr lang="pt-PT" sz="4800" b="1" dirty="0"/>
              <a:t>Tópicos mencionados </a:t>
            </a:r>
            <a:r>
              <a:rPr lang="pt-PT" sz="4800" dirty="0"/>
              <a:t>para fazer um cubo.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6F5C0C2-8245-E416-719B-FF0B2EAEC605}"/>
              </a:ext>
            </a:extLst>
          </p:cNvPr>
          <p:cNvSpPr/>
          <p:nvPr/>
        </p:nvSpPr>
        <p:spPr>
          <a:xfrm>
            <a:off x="154253" y="1252396"/>
            <a:ext cx="11883494" cy="1529715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68A40FC-9821-3F11-5538-0673FDEB3E86}"/>
              </a:ext>
            </a:extLst>
          </p:cNvPr>
          <p:cNvSpPr txBox="1">
            <a:spLocks/>
          </p:cNvSpPr>
          <p:nvPr/>
        </p:nvSpPr>
        <p:spPr>
          <a:xfrm>
            <a:off x="475580" y="1447459"/>
            <a:ext cx="11204589" cy="11395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000" b="1" u="sng" dirty="0"/>
              <a:t>Recomendação:</a:t>
            </a:r>
            <a:r>
              <a:rPr lang="pt-PT" sz="4000" dirty="0"/>
              <a:t> Ao projetar em 3D, centrar os planos. 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3DCAA88-70E7-D85D-86B5-EFD8FD94A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8649" y="3016038"/>
            <a:ext cx="4773183" cy="3621514"/>
          </a:xfrm>
          <a:prstGeom prst="rect">
            <a:avLst/>
          </a:prstGeom>
        </p:spPr>
      </p:pic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852A4C83-7698-473E-7518-ABEF503F1514}"/>
              </a:ext>
            </a:extLst>
          </p:cNvPr>
          <p:cNvSpPr/>
          <p:nvPr/>
        </p:nvSpPr>
        <p:spPr>
          <a:xfrm rot="2076151">
            <a:off x="10176221" y="2915872"/>
            <a:ext cx="1242247" cy="13086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88C51079-0667-0CEB-ED4B-535E6CDA0D73}"/>
              </a:ext>
            </a:extLst>
          </p:cNvPr>
          <p:cNvSpPr/>
          <p:nvPr/>
        </p:nvSpPr>
        <p:spPr>
          <a:xfrm rot="2076151">
            <a:off x="3738180" y="2804830"/>
            <a:ext cx="1062419" cy="13086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17890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F5E9002-5E4E-E467-E62E-08BE43873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620" y="0"/>
            <a:ext cx="7802380" cy="6858000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626AAD3-261E-E225-A388-E80A52CCF239}"/>
              </a:ext>
            </a:extLst>
          </p:cNvPr>
          <p:cNvSpPr/>
          <p:nvPr/>
        </p:nvSpPr>
        <p:spPr>
          <a:xfrm>
            <a:off x="154253" y="106187"/>
            <a:ext cx="3989730" cy="2189541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BC503ED3-FCF3-1AC2-3A00-088B07B0C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643" y="350197"/>
            <a:ext cx="3830579" cy="1904572"/>
          </a:xfrm>
        </p:spPr>
        <p:txBody>
          <a:bodyPr>
            <a:noAutofit/>
          </a:bodyPr>
          <a:lstStyle/>
          <a:p>
            <a:pPr algn="ctr"/>
            <a:r>
              <a:rPr lang="pt-PT" sz="4800" b="1" dirty="0"/>
              <a:t>Determinar </a:t>
            </a:r>
            <a:r>
              <a:rPr lang="pt-PT" sz="4800" dirty="0"/>
              <a:t>um Material.</a:t>
            </a:r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F9C549BC-D41B-2A63-FCE7-141E42DFD6E2}"/>
              </a:ext>
            </a:extLst>
          </p:cNvPr>
          <p:cNvSpPr/>
          <p:nvPr/>
        </p:nvSpPr>
        <p:spPr>
          <a:xfrm rot="17637914">
            <a:off x="3794302" y="382203"/>
            <a:ext cx="1454506" cy="13086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3DFCE85E-CE14-C357-E980-45F208582CA9}"/>
              </a:ext>
            </a:extLst>
          </p:cNvPr>
          <p:cNvSpPr/>
          <p:nvPr/>
        </p:nvSpPr>
        <p:spPr>
          <a:xfrm>
            <a:off x="154253" y="3971702"/>
            <a:ext cx="3989730" cy="2189541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6A522F75-EFA1-2291-8B75-991EDDA48B7B}"/>
              </a:ext>
            </a:extLst>
          </p:cNvPr>
          <p:cNvSpPr txBox="1">
            <a:spLocks/>
          </p:cNvSpPr>
          <p:nvPr/>
        </p:nvSpPr>
        <p:spPr>
          <a:xfrm>
            <a:off x="200643" y="4215712"/>
            <a:ext cx="3830579" cy="19045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b="1" dirty="0"/>
              <a:t>Determinar </a:t>
            </a:r>
            <a:r>
              <a:rPr lang="pt-PT" sz="4800" dirty="0"/>
              <a:t>a superfície.</a:t>
            </a:r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F9747BDC-061E-62D5-B6E4-03622ACB045F}"/>
              </a:ext>
            </a:extLst>
          </p:cNvPr>
          <p:cNvSpPr/>
          <p:nvPr/>
        </p:nvSpPr>
        <p:spPr>
          <a:xfrm rot="17637914">
            <a:off x="2510637" y="2133327"/>
            <a:ext cx="5519570" cy="13086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30271565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626AAD3-261E-E225-A388-E80A52CCF239}"/>
              </a:ext>
            </a:extLst>
          </p:cNvPr>
          <p:cNvSpPr/>
          <p:nvPr/>
        </p:nvSpPr>
        <p:spPr>
          <a:xfrm>
            <a:off x="154253" y="106187"/>
            <a:ext cx="3989730" cy="236463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BC503ED3-FCF3-1AC2-3A00-088B07B0C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643" y="350197"/>
            <a:ext cx="3830579" cy="1904572"/>
          </a:xfrm>
        </p:spPr>
        <p:txBody>
          <a:bodyPr>
            <a:noAutofit/>
          </a:bodyPr>
          <a:lstStyle/>
          <a:p>
            <a:pPr algn="ctr"/>
            <a:r>
              <a:rPr lang="pt-PT" sz="4800" b="1" dirty="0"/>
              <a:t>Após projetar</a:t>
            </a:r>
            <a:r>
              <a:rPr lang="pt-PT" sz="4800" dirty="0"/>
              <a:t>, fazer o esboço na face.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0B4C093-B640-0739-6A73-009FD2929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191" y="0"/>
            <a:ext cx="7575810" cy="6858000"/>
          </a:xfrm>
          <a:prstGeom prst="rect">
            <a:avLst/>
          </a:prstGeom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3737BD6F-20FD-2C17-FD09-A55D6E53E1A7}"/>
              </a:ext>
            </a:extLst>
          </p:cNvPr>
          <p:cNvSpPr/>
          <p:nvPr/>
        </p:nvSpPr>
        <p:spPr>
          <a:xfrm rot="1487858">
            <a:off x="3812087" y="1548295"/>
            <a:ext cx="4152968" cy="13086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16238422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55ADA03-C08B-EFC4-139B-995339B15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257" y="595312"/>
            <a:ext cx="5810250" cy="5667375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626AAD3-261E-E225-A388-E80A52CCF239}"/>
              </a:ext>
            </a:extLst>
          </p:cNvPr>
          <p:cNvSpPr/>
          <p:nvPr/>
        </p:nvSpPr>
        <p:spPr>
          <a:xfrm>
            <a:off x="154253" y="106187"/>
            <a:ext cx="3989730" cy="236463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BC503ED3-FCF3-1AC2-3A00-088B07B0C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643" y="350197"/>
            <a:ext cx="3830579" cy="1904572"/>
          </a:xfrm>
        </p:spPr>
        <p:txBody>
          <a:bodyPr>
            <a:noAutofit/>
          </a:bodyPr>
          <a:lstStyle/>
          <a:p>
            <a:pPr algn="ctr"/>
            <a:r>
              <a:rPr lang="pt-PT" sz="4800" b="1" dirty="0"/>
              <a:t>Após projetar</a:t>
            </a:r>
            <a:r>
              <a:rPr lang="pt-PT" sz="4800" dirty="0"/>
              <a:t>, fazer o esboço na face.</a:t>
            </a: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3737BD6F-20FD-2C17-FD09-A55D6E53E1A7}"/>
              </a:ext>
            </a:extLst>
          </p:cNvPr>
          <p:cNvSpPr/>
          <p:nvPr/>
        </p:nvSpPr>
        <p:spPr>
          <a:xfrm rot="1487858">
            <a:off x="3866255" y="1301902"/>
            <a:ext cx="2978031" cy="13086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29295866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626AAD3-261E-E225-A388-E80A52CCF239}"/>
              </a:ext>
            </a:extLst>
          </p:cNvPr>
          <p:cNvSpPr/>
          <p:nvPr/>
        </p:nvSpPr>
        <p:spPr>
          <a:xfrm>
            <a:off x="154253" y="106187"/>
            <a:ext cx="3989730" cy="236463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BC503ED3-FCF3-1AC2-3A00-088B07B0C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643" y="350197"/>
            <a:ext cx="3830579" cy="1904572"/>
          </a:xfrm>
        </p:spPr>
        <p:txBody>
          <a:bodyPr>
            <a:noAutofit/>
          </a:bodyPr>
          <a:lstStyle/>
          <a:p>
            <a:pPr algn="ctr"/>
            <a:r>
              <a:rPr lang="pt-PT" sz="4800" dirty="0"/>
              <a:t>Podemos </a:t>
            </a:r>
            <a:r>
              <a:rPr lang="pt-PT" sz="4800" b="1" dirty="0"/>
              <a:t>retirar</a:t>
            </a:r>
            <a:r>
              <a:rPr lang="pt-PT" sz="4800" dirty="0"/>
              <a:t> material.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443B35-A1B4-24C2-C595-D1BF710E9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560" y="559340"/>
            <a:ext cx="7168867" cy="5739319"/>
          </a:xfrm>
          <a:prstGeom prst="rect">
            <a:avLst/>
          </a:prstGeom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3737BD6F-20FD-2C17-FD09-A55D6E53E1A7}"/>
              </a:ext>
            </a:extLst>
          </p:cNvPr>
          <p:cNvSpPr/>
          <p:nvPr/>
        </p:nvSpPr>
        <p:spPr>
          <a:xfrm rot="512064">
            <a:off x="3928398" y="1708486"/>
            <a:ext cx="6547579" cy="13086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2615139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626AAD3-261E-E225-A388-E80A52CCF239}"/>
              </a:ext>
            </a:extLst>
          </p:cNvPr>
          <p:cNvSpPr/>
          <p:nvPr/>
        </p:nvSpPr>
        <p:spPr>
          <a:xfrm>
            <a:off x="154253" y="106187"/>
            <a:ext cx="3989730" cy="6489166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BC503ED3-FCF3-1AC2-3A00-088B07B0C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643" y="350197"/>
            <a:ext cx="3830579" cy="6031148"/>
          </a:xfrm>
        </p:spPr>
        <p:txBody>
          <a:bodyPr>
            <a:noAutofit/>
          </a:bodyPr>
          <a:lstStyle/>
          <a:p>
            <a:pPr algn="ctr"/>
            <a:r>
              <a:rPr lang="pt-PT" sz="4800" dirty="0"/>
              <a:t>Após finalizar a peça, </a:t>
            </a:r>
            <a:r>
              <a:rPr lang="pt-PT" sz="4800" b="1" u="sng" dirty="0"/>
              <a:t>criar</a:t>
            </a:r>
            <a:r>
              <a:rPr lang="pt-PT" sz="4800" dirty="0"/>
              <a:t> ficheiro para produção.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95A7BC4-A010-F77E-80C6-A3F043184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585" y="1196502"/>
            <a:ext cx="5912868" cy="4747098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4ED04D08-C7DA-3423-C933-BB199FF4C4F1}"/>
              </a:ext>
            </a:extLst>
          </p:cNvPr>
          <p:cNvSpPr/>
          <p:nvPr/>
        </p:nvSpPr>
        <p:spPr>
          <a:xfrm rot="443889">
            <a:off x="7694735" y="542190"/>
            <a:ext cx="2978031" cy="13086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29417626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FA9793F-CD76-661D-20D6-A51239A55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32298"/>
            <a:ext cx="4885028" cy="5749047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626AAD3-261E-E225-A388-E80A52CCF239}"/>
              </a:ext>
            </a:extLst>
          </p:cNvPr>
          <p:cNvSpPr/>
          <p:nvPr/>
        </p:nvSpPr>
        <p:spPr>
          <a:xfrm>
            <a:off x="154253" y="106187"/>
            <a:ext cx="3989730" cy="6489166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BC503ED3-FCF3-1AC2-3A00-088B07B0C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643" y="350197"/>
            <a:ext cx="3830579" cy="6031148"/>
          </a:xfrm>
        </p:spPr>
        <p:txBody>
          <a:bodyPr>
            <a:noAutofit/>
          </a:bodyPr>
          <a:lstStyle/>
          <a:p>
            <a:pPr algn="ctr"/>
            <a:r>
              <a:rPr lang="pt-PT" sz="4800" dirty="0"/>
              <a:t>Após finalizar a peça, </a:t>
            </a:r>
            <a:r>
              <a:rPr lang="pt-PT" sz="4800" b="1" u="sng" dirty="0"/>
              <a:t>criar</a:t>
            </a:r>
            <a:r>
              <a:rPr lang="pt-PT" sz="4800" dirty="0"/>
              <a:t> ficheiro para produção.</a:t>
            </a:r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4ED04D08-C7DA-3423-C933-BB199FF4C4F1}"/>
              </a:ext>
            </a:extLst>
          </p:cNvPr>
          <p:cNvSpPr/>
          <p:nvPr/>
        </p:nvSpPr>
        <p:spPr>
          <a:xfrm rot="21108917">
            <a:off x="4606984" y="555516"/>
            <a:ext cx="2978031" cy="13086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17696312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626AAD3-261E-E225-A388-E80A52CCF239}"/>
              </a:ext>
            </a:extLst>
          </p:cNvPr>
          <p:cNvSpPr/>
          <p:nvPr/>
        </p:nvSpPr>
        <p:spPr>
          <a:xfrm>
            <a:off x="154253" y="106187"/>
            <a:ext cx="3989730" cy="6489166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BC503ED3-FCF3-1AC2-3A00-088B07B0C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643" y="350197"/>
            <a:ext cx="3830579" cy="6031148"/>
          </a:xfrm>
        </p:spPr>
        <p:txBody>
          <a:bodyPr>
            <a:noAutofit/>
          </a:bodyPr>
          <a:lstStyle/>
          <a:p>
            <a:pPr algn="ctr"/>
            <a:r>
              <a:rPr lang="pt-PT" sz="4800" dirty="0"/>
              <a:t>Nome do ficheiro para produção </a:t>
            </a:r>
            <a:r>
              <a:rPr lang="pt-PT" sz="4800" b="1" u="sng" dirty="0"/>
              <a:t>corresponde</a:t>
            </a:r>
            <a:r>
              <a:rPr lang="pt-PT" sz="4800" dirty="0"/>
              <a:t> ao nome da peça.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5B6C0D2-FCE8-1383-6E03-51916CE3C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742" y="608992"/>
            <a:ext cx="7848600" cy="4667250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4ED04D08-C7DA-3423-C933-BB199FF4C4F1}"/>
              </a:ext>
            </a:extLst>
          </p:cNvPr>
          <p:cNvSpPr/>
          <p:nvPr/>
        </p:nvSpPr>
        <p:spPr>
          <a:xfrm rot="17496425">
            <a:off x="3035191" y="2288304"/>
            <a:ext cx="2978031" cy="13086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24107675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4F307290-326B-2013-7E7C-0E071A6CD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7478" y="652461"/>
            <a:ext cx="2911254" cy="1293421"/>
          </a:xfrm>
        </p:spPr>
        <p:txBody>
          <a:bodyPr>
            <a:normAutofit/>
          </a:bodyPr>
          <a:lstStyle/>
          <a:p>
            <a:r>
              <a:rPr lang="pt-PT" sz="6000" b="1" dirty="0"/>
              <a:t>Dúvidas</a:t>
            </a:r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09D97ED8-74C4-589A-40DA-9990EF91EAB8}"/>
              </a:ext>
            </a:extLst>
          </p:cNvPr>
          <p:cNvSpPr/>
          <p:nvPr/>
        </p:nvSpPr>
        <p:spPr>
          <a:xfrm>
            <a:off x="4861711" y="2272420"/>
            <a:ext cx="2192710" cy="2553077"/>
          </a:xfrm>
          <a:custGeom>
            <a:avLst/>
            <a:gdLst>
              <a:gd name="connsiteX0" fmla="*/ 0 w 2192710"/>
              <a:gd name="connsiteY0" fmla="*/ 174451 h 2854277"/>
              <a:gd name="connsiteX1" fmla="*/ 2181885 w 2192710"/>
              <a:gd name="connsiteY1" fmla="*/ 201612 h 2854277"/>
              <a:gd name="connsiteX2" fmla="*/ 869133 w 2192710"/>
              <a:gd name="connsiteY2" fmla="*/ 2202428 h 2854277"/>
              <a:gd name="connsiteX3" fmla="*/ 1566249 w 2192710"/>
              <a:gd name="connsiteY3" fmla="*/ 2854277 h 2854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2710" h="2854277">
                <a:moveTo>
                  <a:pt x="0" y="174451"/>
                </a:moveTo>
                <a:cubicBezTo>
                  <a:pt x="1018515" y="19033"/>
                  <a:pt x="2037030" y="-136384"/>
                  <a:pt x="2181885" y="201612"/>
                </a:cubicBezTo>
                <a:cubicBezTo>
                  <a:pt x="2326740" y="539608"/>
                  <a:pt x="971739" y="1760317"/>
                  <a:pt x="869133" y="2202428"/>
                </a:cubicBezTo>
                <a:cubicBezTo>
                  <a:pt x="766527" y="2644539"/>
                  <a:pt x="1448554" y="2692824"/>
                  <a:pt x="1566249" y="2854277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F7AEC38-0DED-5091-33C7-F4C58D010037}"/>
              </a:ext>
            </a:extLst>
          </p:cNvPr>
          <p:cNvSpPr/>
          <p:nvPr/>
        </p:nvSpPr>
        <p:spPr>
          <a:xfrm>
            <a:off x="6283105" y="5341545"/>
            <a:ext cx="298764" cy="2172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659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DC5B51B4-8DCF-3D74-4D81-CB2B434F33BD}"/>
              </a:ext>
            </a:extLst>
          </p:cNvPr>
          <p:cNvSpPr/>
          <p:nvPr/>
        </p:nvSpPr>
        <p:spPr>
          <a:xfrm>
            <a:off x="3284717" y="2856381"/>
            <a:ext cx="2713189" cy="317776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68DE9F-B7C5-18AF-60EC-35A6D0F9E072}"/>
              </a:ext>
            </a:extLst>
          </p:cNvPr>
          <p:cNvSpPr/>
          <p:nvPr/>
        </p:nvSpPr>
        <p:spPr>
          <a:xfrm>
            <a:off x="381058" y="2847105"/>
            <a:ext cx="2416016" cy="31777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11CD211-8A03-335C-3B3D-230763BFA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58" y="309025"/>
            <a:ext cx="11373095" cy="985899"/>
          </a:xfrm>
        </p:spPr>
        <p:txBody>
          <a:bodyPr>
            <a:noAutofit/>
          </a:bodyPr>
          <a:lstStyle/>
          <a:p>
            <a:pPr algn="ctr"/>
            <a:r>
              <a:rPr lang="pt-PT" sz="3200" dirty="0"/>
              <a:t>Em que ponto te encontras </a:t>
            </a:r>
            <a:br>
              <a:rPr lang="pt-PT" sz="3200" dirty="0"/>
            </a:br>
            <a:r>
              <a:rPr lang="pt-PT" sz="3200" dirty="0"/>
              <a:t>em relação a </a:t>
            </a:r>
            <a:r>
              <a:rPr lang="pt-PT" sz="3200" b="1" dirty="0">
                <a:solidFill>
                  <a:schemeClr val="accent6"/>
                </a:solidFill>
              </a:rPr>
              <a:t>Desenho</a:t>
            </a:r>
            <a:r>
              <a:rPr lang="pt-PT" sz="3200" dirty="0">
                <a:solidFill>
                  <a:schemeClr val="accent6"/>
                </a:solidFill>
              </a:rPr>
              <a:t> e </a:t>
            </a:r>
            <a:r>
              <a:rPr lang="pt-PT" sz="3200" b="1" dirty="0">
                <a:solidFill>
                  <a:schemeClr val="accent6"/>
                </a:solidFill>
              </a:rPr>
              <a:t>Construção</a:t>
            </a:r>
            <a:r>
              <a:rPr lang="pt-PT" sz="3200" dirty="0">
                <a:solidFill>
                  <a:schemeClr val="accent6"/>
                </a:solidFill>
              </a:rPr>
              <a:t> </a:t>
            </a:r>
            <a:r>
              <a:rPr lang="pt-PT" sz="3200" b="1" dirty="0">
                <a:solidFill>
                  <a:schemeClr val="accent6"/>
                </a:solidFill>
              </a:rPr>
              <a:t>Mecânica</a:t>
            </a:r>
            <a:r>
              <a:rPr lang="pt-PT" sz="3200" dirty="0"/>
              <a:t>?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619B17E2-5581-4700-13FF-A8C836EAEFAE}"/>
              </a:ext>
            </a:extLst>
          </p:cNvPr>
          <p:cNvSpPr txBox="1">
            <a:spLocks/>
          </p:cNvSpPr>
          <p:nvPr/>
        </p:nvSpPr>
        <p:spPr>
          <a:xfrm>
            <a:off x="3859491" y="2977559"/>
            <a:ext cx="1659710" cy="1483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b="1" dirty="0"/>
              <a:t>Faço umas peças.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0A6564E-D6EB-A712-8C05-81DA219CD890}"/>
              </a:ext>
            </a:extLst>
          </p:cNvPr>
          <p:cNvSpPr/>
          <p:nvPr/>
        </p:nvSpPr>
        <p:spPr>
          <a:xfrm>
            <a:off x="9538714" y="2847105"/>
            <a:ext cx="2482411" cy="32026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64662BE-0DD2-300F-9221-9F369983B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6810" y="4092449"/>
            <a:ext cx="1173440" cy="1848801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7405EBC7-816E-BD91-894C-CF041B907633}"/>
              </a:ext>
            </a:extLst>
          </p:cNvPr>
          <p:cNvSpPr txBox="1">
            <a:spLocks/>
          </p:cNvSpPr>
          <p:nvPr/>
        </p:nvSpPr>
        <p:spPr>
          <a:xfrm>
            <a:off x="10068700" y="2880790"/>
            <a:ext cx="1685453" cy="1483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b="1" dirty="0"/>
              <a:t>Domino e produzo.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C143EE11-CA37-3CE4-75FB-D5C5EAB1244C}"/>
              </a:ext>
            </a:extLst>
          </p:cNvPr>
          <p:cNvSpPr txBox="1">
            <a:spLocks/>
          </p:cNvSpPr>
          <p:nvPr/>
        </p:nvSpPr>
        <p:spPr>
          <a:xfrm>
            <a:off x="972767" y="2951123"/>
            <a:ext cx="1541496" cy="1365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b="1" dirty="0"/>
              <a:t>Acabei de entrar.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25D2887-36C9-2DFC-91D0-FA9254C39246}"/>
              </a:ext>
            </a:extLst>
          </p:cNvPr>
          <p:cNvSpPr/>
          <p:nvPr/>
        </p:nvSpPr>
        <p:spPr>
          <a:xfrm>
            <a:off x="6498970" y="2856380"/>
            <a:ext cx="2664623" cy="317776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5FEC8624-7B54-BA3F-0157-28F0DFB214C4}"/>
              </a:ext>
            </a:extLst>
          </p:cNvPr>
          <p:cNvSpPr txBox="1">
            <a:spLocks/>
          </p:cNvSpPr>
          <p:nvPr/>
        </p:nvSpPr>
        <p:spPr>
          <a:xfrm>
            <a:off x="6874091" y="2796785"/>
            <a:ext cx="2022000" cy="898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b="1" dirty="0"/>
              <a:t>Domino CAD.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86817B4-5937-EA81-DC49-08181D49354D}"/>
              </a:ext>
            </a:extLst>
          </p:cNvPr>
          <p:cNvSpPr txBox="1">
            <a:spLocks/>
          </p:cNvSpPr>
          <p:nvPr/>
        </p:nvSpPr>
        <p:spPr>
          <a:xfrm>
            <a:off x="1313491" y="2141260"/>
            <a:ext cx="650488" cy="6212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4000" b="1" dirty="0"/>
              <a:t>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851D7DA8-49D1-C5E5-F63F-C4C1F43B1735}"/>
              </a:ext>
            </a:extLst>
          </p:cNvPr>
          <p:cNvSpPr txBox="1">
            <a:spLocks/>
          </p:cNvSpPr>
          <p:nvPr/>
        </p:nvSpPr>
        <p:spPr>
          <a:xfrm>
            <a:off x="4319442" y="2141260"/>
            <a:ext cx="660577" cy="6212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4000" b="1" dirty="0"/>
              <a:t>2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4D6BA16-A052-629A-FFBE-585281007B4E}"/>
              </a:ext>
            </a:extLst>
          </p:cNvPr>
          <p:cNvSpPr txBox="1">
            <a:spLocks/>
          </p:cNvSpPr>
          <p:nvPr/>
        </p:nvSpPr>
        <p:spPr>
          <a:xfrm>
            <a:off x="7511618" y="2141260"/>
            <a:ext cx="660577" cy="6212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4000" b="1" dirty="0"/>
              <a:t>3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BCCDCCA5-9C57-2AF5-0DB6-7920C3589CDB}"/>
              </a:ext>
            </a:extLst>
          </p:cNvPr>
          <p:cNvSpPr txBox="1">
            <a:spLocks/>
          </p:cNvSpPr>
          <p:nvPr/>
        </p:nvSpPr>
        <p:spPr>
          <a:xfrm>
            <a:off x="10581139" y="2136080"/>
            <a:ext cx="660577" cy="6212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4000" b="1" dirty="0"/>
              <a:t>4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37FC455-429C-F02A-5BCE-EF3ED8EE1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788" y="3695488"/>
            <a:ext cx="1316350" cy="2112129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60497015-709A-31F9-9CC7-B71BF3326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521" y="4356039"/>
            <a:ext cx="1390650" cy="140017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FC98EEC9-131D-B4B1-6B10-51BCA4EC2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6773" y="4493570"/>
            <a:ext cx="936085" cy="106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326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B2C8A5F-C4C0-AA23-2280-18573ED15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7" y="2673713"/>
            <a:ext cx="12029146" cy="3786414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15E19E0-D48A-44B2-20EF-0FCD2908DD19}"/>
              </a:ext>
            </a:extLst>
          </p:cNvPr>
          <p:cNvSpPr/>
          <p:nvPr/>
        </p:nvSpPr>
        <p:spPr>
          <a:xfrm>
            <a:off x="3059852" y="3209930"/>
            <a:ext cx="6648352" cy="417398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5F18F93-24D5-E462-7CAC-92EA45DEA241}"/>
              </a:ext>
            </a:extLst>
          </p:cNvPr>
          <p:cNvSpPr/>
          <p:nvPr/>
        </p:nvSpPr>
        <p:spPr>
          <a:xfrm>
            <a:off x="3059852" y="2794851"/>
            <a:ext cx="6988820" cy="389299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BCB3142-AB2B-FD32-E105-C4317837C476}"/>
              </a:ext>
            </a:extLst>
          </p:cNvPr>
          <p:cNvSpPr/>
          <p:nvPr/>
        </p:nvSpPr>
        <p:spPr>
          <a:xfrm>
            <a:off x="3059852" y="3709674"/>
            <a:ext cx="6648352" cy="389299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EC04557-42AB-F327-AC8D-34E492591306}"/>
              </a:ext>
            </a:extLst>
          </p:cNvPr>
          <p:cNvSpPr/>
          <p:nvPr/>
        </p:nvSpPr>
        <p:spPr>
          <a:xfrm>
            <a:off x="3059851" y="4131808"/>
            <a:ext cx="9050721" cy="435577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AF3872F-FEB7-C332-C0B0-726EF55D7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6187" y="3692176"/>
            <a:ext cx="344970" cy="340195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AF7F81DA-9636-CE9B-2798-E709A1188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5602" y="4577797"/>
            <a:ext cx="344970" cy="340195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0FAA758-1F38-A589-A451-3BE28D70B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6669" y="5072763"/>
            <a:ext cx="344970" cy="340195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BEC216EC-3FD6-6678-3603-771D2B525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9767" y="5557068"/>
            <a:ext cx="344970" cy="340195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FF549C4D-38E0-3264-8AB6-8215E5913B42}"/>
              </a:ext>
            </a:extLst>
          </p:cNvPr>
          <p:cNvSpPr/>
          <p:nvPr/>
        </p:nvSpPr>
        <p:spPr>
          <a:xfrm>
            <a:off x="3059850" y="4612734"/>
            <a:ext cx="6307885" cy="389299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727D2348-F931-B08B-49A9-9D65C6FAB566}"/>
              </a:ext>
            </a:extLst>
          </p:cNvPr>
          <p:cNvSpPr/>
          <p:nvPr/>
        </p:nvSpPr>
        <p:spPr>
          <a:xfrm>
            <a:off x="3033213" y="5058009"/>
            <a:ext cx="7842310" cy="389299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565687D8-183D-8650-F3CE-51681EA49E4E}"/>
              </a:ext>
            </a:extLst>
          </p:cNvPr>
          <p:cNvSpPr/>
          <p:nvPr/>
        </p:nvSpPr>
        <p:spPr>
          <a:xfrm>
            <a:off x="3033213" y="5543893"/>
            <a:ext cx="5925961" cy="389299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8B79B1A-131A-EA35-BAC9-03DA36DEB0CC}"/>
              </a:ext>
            </a:extLst>
          </p:cNvPr>
          <p:cNvSpPr/>
          <p:nvPr/>
        </p:nvSpPr>
        <p:spPr>
          <a:xfrm>
            <a:off x="3029161" y="6015538"/>
            <a:ext cx="8644030" cy="389299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F96F8CD-1073-7552-8048-6912F18AE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950" y="182253"/>
            <a:ext cx="10476689" cy="985899"/>
          </a:xfrm>
        </p:spPr>
        <p:txBody>
          <a:bodyPr>
            <a:noAutofit/>
          </a:bodyPr>
          <a:lstStyle/>
          <a:p>
            <a:pPr algn="ctr"/>
            <a:r>
              <a:rPr lang="pt-PT" sz="4000" b="1" dirty="0">
                <a:solidFill>
                  <a:schemeClr val="accent6"/>
                </a:solidFill>
              </a:rPr>
              <a:t>Objetivos</a:t>
            </a:r>
            <a:r>
              <a:rPr lang="pt-PT" sz="4000" dirty="0"/>
              <a:t> a cumprir para atingir o </a:t>
            </a:r>
            <a:r>
              <a:rPr lang="pt-PT" sz="4000" b="1" dirty="0">
                <a:solidFill>
                  <a:schemeClr val="accent6"/>
                </a:solidFill>
              </a:rPr>
              <a:t>Perfil de Saída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088EC4D-693E-87DF-E952-1544BFF49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5913" y="3255279"/>
            <a:ext cx="344969" cy="326700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A3B6E436-9A47-9F58-D8A4-F978A17FC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0270" y="6016443"/>
            <a:ext cx="344969" cy="3267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2029825-DC5D-71BD-D17F-71B9DEBFA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0324" y="2791882"/>
            <a:ext cx="344970" cy="340195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EDADA2F-179C-2B5B-760C-69E7F9499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4737" y="4648802"/>
            <a:ext cx="344970" cy="340195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3823183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DC5B51B4-8DCF-3D74-4D81-CB2B434F33BD}"/>
              </a:ext>
            </a:extLst>
          </p:cNvPr>
          <p:cNvSpPr/>
          <p:nvPr/>
        </p:nvSpPr>
        <p:spPr>
          <a:xfrm>
            <a:off x="3506966" y="3861879"/>
            <a:ext cx="4421076" cy="266916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11CD211-8A03-335C-3B3D-230763BFA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640" y="149616"/>
            <a:ext cx="4245173" cy="985899"/>
          </a:xfrm>
        </p:spPr>
        <p:txBody>
          <a:bodyPr>
            <a:noAutofit/>
          </a:bodyPr>
          <a:lstStyle/>
          <a:p>
            <a:pPr algn="ctr"/>
            <a:r>
              <a:rPr lang="pt-PT" sz="4800" b="1" dirty="0"/>
              <a:t>Antes de mais: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B8531D0-0C2F-D6D3-7007-EABFC8A90A84}"/>
              </a:ext>
            </a:extLst>
          </p:cNvPr>
          <p:cNvSpPr txBox="1">
            <a:spLocks/>
          </p:cNvSpPr>
          <p:nvPr/>
        </p:nvSpPr>
        <p:spPr>
          <a:xfrm>
            <a:off x="510848" y="875109"/>
            <a:ext cx="11006701" cy="2986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4000" b="1" dirty="0">
                <a:solidFill>
                  <a:srgbClr val="FF0000"/>
                </a:solidFill>
              </a:rPr>
              <a:t>Tarefa</a:t>
            </a:r>
            <a:r>
              <a:rPr lang="pt-PT" sz="4000" b="1" dirty="0"/>
              <a:t>:</a:t>
            </a:r>
          </a:p>
          <a:p>
            <a:r>
              <a:rPr lang="pt-PT" sz="4000" dirty="0"/>
              <a:t>Faz o download e instala um software CAD mecânico para construção mecânica.</a:t>
            </a:r>
          </a:p>
          <a:p>
            <a:r>
              <a:rPr lang="pt-PT" sz="4000" b="1" u="sng" dirty="0"/>
              <a:t>Recomendação</a:t>
            </a:r>
            <a:r>
              <a:rPr lang="pt-PT" sz="4000" dirty="0"/>
              <a:t>: </a:t>
            </a:r>
            <a:r>
              <a:rPr lang="pt-PT" sz="4000" b="1" u="sng" dirty="0"/>
              <a:t>Inventor 2024</a:t>
            </a:r>
            <a:endParaRPr lang="pt-PT" sz="4000" b="1" dirty="0"/>
          </a:p>
        </p:txBody>
      </p:sp>
      <p:pic>
        <p:nvPicPr>
          <p:cNvPr id="1026" name="Picture 2" descr="Autodesk Inventor What's New 2024: Overview - Inventor Official Blog">
            <a:extLst>
              <a:ext uri="{FF2B5EF4-FFF2-40B4-BE49-F238E27FC236}">
                <a16:creationId xmlns:a16="http://schemas.microsoft.com/office/drawing/2014/main" id="{B9DB514A-1556-8CFA-A5BA-DA6B5B477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240" y="4479046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954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90B803E-F3E2-DF21-52F0-CAE1B466971F}"/>
              </a:ext>
            </a:extLst>
          </p:cNvPr>
          <p:cNvSpPr/>
          <p:nvPr/>
        </p:nvSpPr>
        <p:spPr>
          <a:xfrm>
            <a:off x="262648" y="1254868"/>
            <a:ext cx="11659296" cy="5028237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C95D7A8-8994-F538-BA08-7B64B3D4825F}"/>
              </a:ext>
            </a:extLst>
          </p:cNvPr>
          <p:cNvSpPr txBox="1">
            <a:spLocks/>
          </p:cNvSpPr>
          <p:nvPr/>
        </p:nvSpPr>
        <p:spPr>
          <a:xfrm>
            <a:off x="460953" y="170746"/>
            <a:ext cx="11270093" cy="9479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4000" dirty="0"/>
              <a:t>Que novos tópicos e conceitos aprendeu? </a:t>
            </a:r>
            <a:endParaRPr lang="en-GB" sz="4000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2575CD89-8A6C-90AE-0881-8F8AC9398BF6}"/>
              </a:ext>
            </a:extLst>
          </p:cNvPr>
          <p:cNvSpPr txBox="1">
            <a:spLocks/>
          </p:cNvSpPr>
          <p:nvPr/>
        </p:nvSpPr>
        <p:spPr>
          <a:xfrm>
            <a:off x="1128919" y="1480737"/>
            <a:ext cx="10174621" cy="9479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4000" dirty="0"/>
              <a:t>…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218615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90B803E-F3E2-DF21-52F0-CAE1B466971F}"/>
              </a:ext>
            </a:extLst>
          </p:cNvPr>
          <p:cNvSpPr/>
          <p:nvPr/>
        </p:nvSpPr>
        <p:spPr>
          <a:xfrm>
            <a:off x="2062263" y="1832597"/>
            <a:ext cx="8326877" cy="1755333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500603F-E71E-FAFD-C9BF-AAA67C94F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125" y="2076856"/>
            <a:ext cx="8813260" cy="1352144"/>
          </a:xfrm>
        </p:spPr>
        <p:txBody>
          <a:bodyPr>
            <a:noAutofit/>
          </a:bodyPr>
          <a:lstStyle/>
          <a:p>
            <a:pPr algn="ctr"/>
            <a:r>
              <a:rPr lang="pt-PT" sz="4800" b="1" dirty="0"/>
              <a:t>Passos </a:t>
            </a:r>
            <a:r>
              <a:rPr lang="pt-PT" sz="4800" dirty="0"/>
              <a:t>a cumprir na abertura de qualquer projeto.</a:t>
            </a:r>
          </a:p>
        </p:txBody>
      </p:sp>
    </p:spTree>
    <p:extLst>
      <p:ext uri="{BB962C8B-B14F-4D97-AF65-F5344CB8AC3E}">
        <p14:creationId xmlns:p14="http://schemas.microsoft.com/office/powerpoint/2010/main" val="92654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B6E0174-5937-299D-9A18-FF8ABB873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122" y="0"/>
            <a:ext cx="6782878" cy="5666543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FE42FB36-A28A-E6CC-6637-44020FB5B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279" y="1935804"/>
            <a:ext cx="4610911" cy="3219855"/>
          </a:xfrm>
        </p:spPr>
        <p:txBody>
          <a:bodyPr>
            <a:noAutofit/>
          </a:bodyPr>
          <a:lstStyle/>
          <a:p>
            <a:pPr algn="ctr"/>
            <a:r>
              <a:rPr lang="pt-PT" sz="4800" b="1" dirty="0"/>
              <a:t>0. Abrir projeto e criar ficheiro na pasta.</a:t>
            </a:r>
            <a:br>
              <a:rPr lang="pt-PT" sz="4800" b="1" dirty="0"/>
            </a:br>
            <a:endParaRPr lang="pt-PT" sz="4800" b="1" dirty="0"/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3B0B9313-0767-8642-1757-6A4A14F8798A}"/>
              </a:ext>
            </a:extLst>
          </p:cNvPr>
          <p:cNvSpPr/>
          <p:nvPr/>
        </p:nvSpPr>
        <p:spPr>
          <a:xfrm>
            <a:off x="3495472" y="238510"/>
            <a:ext cx="2639437" cy="69066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dirty="0"/>
              <a:t>0 - Projeto</a:t>
            </a: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8E8A2FB0-E1E3-F5C2-735B-FDA37C74B58D}"/>
              </a:ext>
            </a:extLst>
          </p:cNvPr>
          <p:cNvSpPr/>
          <p:nvPr/>
        </p:nvSpPr>
        <p:spPr>
          <a:xfrm rot="2110595">
            <a:off x="1237124" y="4879179"/>
            <a:ext cx="2639437" cy="69066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dirty="0"/>
              <a:t>0 - Projeto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60EF8AFE-2E46-24B3-5BE7-7C4BEA86F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615" y="5914640"/>
            <a:ext cx="3333750" cy="704850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563AD1C6-9BC6-6E05-0DFC-5BDE77E18CE1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3151762" cy="14202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b="1"/>
              <a:t>Passos a cumprir:</a:t>
            </a:r>
            <a:endParaRPr lang="pt-PT" sz="4800" b="1" dirty="0"/>
          </a:p>
        </p:txBody>
      </p:sp>
    </p:spTree>
    <p:extLst>
      <p:ext uri="{BB962C8B-B14F-4D97-AF65-F5344CB8AC3E}">
        <p14:creationId xmlns:p14="http://schemas.microsoft.com/office/powerpoint/2010/main" val="156135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73CE5BB4-4811-F6B5-CE37-D273B99B9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898" y="1330952"/>
            <a:ext cx="8043634" cy="4787746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FE42FB36-A28A-E6CC-6637-44020FB5B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4610911" cy="690664"/>
          </a:xfrm>
        </p:spPr>
        <p:txBody>
          <a:bodyPr>
            <a:noAutofit/>
          </a:bodyPr>
          <a:lstStyle/>
          <a:p>
            <a:pPr algn="ctr"/>
            <a:r>
              <a:rPr lang="pt-PT" sz="4800" b="1" dirty="0"/>
              <a:t>Passos a cumprir:</a:t>
            </a: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AA7A5E26-62D6-CAF4-E1E8-E7580E637040}"/>
              </a:ext>
            </a:extLst>
          </p:cNvPr>
          <p:cNvSpPr/>
          <p:nvPr/>
        </p:nvSpPr>
        <p:spPr>
          <a:xfrm>
            <a:off x="2091447" y="1075089"/>
            <a:ext cx="2097931" cy="69066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dirty="0"/>
              <a:t>1 – novo.</a:t>
            </a:r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A42F8E05-3008-ED63-A048-231BD220D49D}"/>
              </a:ext>
            </a:extLst>
          </p:cNvPr>
          <p:cNvSpPr/>
          <p:nvPr/>
        </p:nvSpPr>
        <p:spPr>
          <a:xfrm>
            <a:off x="4533090" y="3163293"/>
            <a:ext cx="4847616" cy="69066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200" dirty="0"/>
              <a:t>2 – selecionar peça.</a:t>
            </a:r>
          </a:p>
        </p:txBody>
      </p:sp>
    </p:spTree>
    <p:extLst>
      <p:ext uri="{BB962C8B-B14F-4D97-AF65-F5344CB8AC3E}">
        <p14:creationId xmlns:p14="http://schemas.microsoft.com/office/powerpoint/2010/main" val="40688614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1971</TotalTime>
  <Words>643</Words>
  <Application>Microsoft Office PowerPoint</Application>
  <PresentationFormat>Ecrã Panorâmico</PresentationFormat>
  <Paragraphs>113</Paragraphs>
  <Slides>40</Slides>
  <Notes>24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40</vt:i4>
      </vt:variant>
    </vt:vector>
  </HeadingPairs>
  <TitlesOfParts>
    <vt:vector size="45" baseType="lpstr">
      <vt:lpstr>Aptos</vt:lpstr>
      <vt:lpstr>Arial</vt:lpstr>
      <vt:lpstr>Calibri</vt:lpstr>
      <vt:lpstr>Calibri Light</vt:lpstr>
      <vt:lpstr>Tema do Office</vt:lpstr>
      <vt:lpstr>Apresentação do PowerPoint</vt:lpstr>
      <vt:lpstr>Planeamento geral</vt:lpstr>
      <vt:lpstr>Objetivos a cumprir para atingir o Perfil de Saída</vt:lpstr>
      <vt:lpstr>Em que ponto te encontras  em relação a Desenho e Construção Mecânica?</vt:lpstr>
      <vt:lpstr>Antes de mais:</vt:lpstr>
      <vt:lpstr>Apresentação do PowerPoint</vt:lpstr>
      <vt:lpstr>Passos a cumprir na abertura de qualquer projeto.</vt:lpstr>
      <vt:lpstr>0. Abrir projeto e criar ficheiro na pasta. </vt:lpstr>
      <vt:lpstr>Passos a cumprir:</vt:lpstr>
      <vt:lpstr>Passos a cumprir:</vt:lpstr>
      <vt:lpstr>Metodologia para gravar ficheiros:</vt:lpstr>
      <vt:lpstr>Apresentação do PowerPoint</vt:lpstr>
      <vt:lpstr>Apresentação do PowerPoint</vt:lpstr>
      <vt:lpstr>Apresentação do PowerPoint</vt:lpstr>
      <vt:lpstr>Passos a cumprir na abertura de qualquer projeto.</vt:lpstr>
      <vt:lpstr>Tópicos mencionados para fazer um cubo.</vt:lpstr>
      <vt:lpstr>Tópicos mencionados para fazer um cubo.</vt:lpstr>
      <vt:lpstr>Tópicos mencionados para fazer um cubo.</vt:lpstr>
      <vt:lpstr>Tópicos mencionados para fazer um cubo.</vt:lpstr>
      <vt:lpstr>Tópicos mencionados para fazer um cubo.</vt:lpstr>
      <vt:lpstr>Tópicos mencionados para fazer um cubo.</vt:lpstr>
      <vt:lpstr>Tópicos mencionados para fazer um cubo.</vt:lpstr>
      <vt:lpstr>Tópicos mencionados para fazer um cubo.</vt:lpstr>
      <vt:lpstr>Tópicos mencionados para fazer um cubo.</vt:lpstr>
      <vt:lpstr>Tópicos mencionados para fazer um cubo.</vt:lpstr>
      <vt:lpstr>Tópicos mencionados para fazer um cubo. “Fechar o desenho” – notar a cor das linhas.</vt:lpstr>
      <vt:lpstr>Tópicos mencionados Para verificar se o “desenho está fechado”, verificar os graus de liberdade. Neste caso, desenho está aberto.</vt:lpstr>
      <vt:lpstr>Tópicos mencionados Para verificar se o “desenho está fechado”, verificar os graus de liberdade. Nest caso, desenho está fechado.</vt:lpstr>
      <vt:lpstr>Tópicos mencionados para fazer um cubo.</vt:lpstr>
      <vt:lpstr>Tópicos mencionados para fazer um cubo.</vt:lpstr>
      <vt:lpstr>Tópicos mencionados para fazer um cubo.</vt:lpstr>
      <vt:lpstr>Determinar um Material.</vt:lpstr>
      <vt:lpstr>Após projetar, fazer o esboço na face.</vt:lpstr>
      <vt:lpstr>Após projetar, fazer o esboço na face.</vt:lpstr>
      <vt:lpstr>Podemos retirar material.</vt:lpstr>
      <vt:lpstr>Após finalizar a peça, criar ficheiro para produção.</vt:lpstr>
      <vt:lpstr>Após finalizar a peça, criar ficheiro para produção.</vt:lpstr>
      <vt:lpstr>Nome do ficheiro para produção corresponde ao nome da peça.</vt:lpstr>
      <vt:lpstr>Dúvidas</vt:lpstr>
      <vt:lpstr>Objetivos a cumprir para atingir o Perfil de Saída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Miguel Barbosa LikeWise Pro</dc:creator>
  <cp:lastModifiedBy>Miguel Barbosa LikeWise Pro</cp:lastModifiedBy>
  <cp:revision>1527</cp:revision>
  <dcterms:created xsi:type="dcterms:W3CDTF">2023-10-03T13:09:22Z</dcterms:created>
  <dcterms:modified xsi:type="dcterms:W3CDTF">2024-03-25T22:04:36Z</dcterms:modified>
</cp:coreProperties>
</file>